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loja" charset="1" panose="02000500000000000000"/>
      <p:regular r:id="rId28"/>
    </p:embeddedFont>
    <p:embeddedFont>
      <p:font typeface="Brittany" charset="1" panose="00000000000000000000"/>
      <p:regular r:id="rId29"/>
    </p:embeddedFont>
    <p:embeddedFont>
      <p:font typeface="Brush Script Italics" charset="1" panose="03060802040406070304"/>
      <p:regular r:id="rId30"/>
    </p:embeddedFont>
    <p:embeddedFont>
      <p:font typeface="Anton Italics" charset="1" panose="00000500000000000000"/>
      <p:regular r:id="rId31"/>
    </p:embeddedFont>
    <p:embeddedFont>
      <p:font typeface="Glacial Indifference" charset="1" panose="00000000000000000000"/>
      <p:regular r:id="rId32"/>
    </p:embeddedFont>
    <p:embeddedFont>
      <p:font typeface="Playfair Display" charset="1" panose="00000000000000000000"/>
      <p:regular r:id="rId33"/>
    </p:embeddedFont>
    <p:embeddedFont>
      <p:font typeface="Gagalin"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6.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slide6.xml" Type="http://schemas.openxmlformats.org/officeDocument/2006/relationships/slid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slide2.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7.png" Type="http://schemas.openxmlformats.org/officeDocument/2006/relationships/image"/><Relationship Id="rId8"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9.png" Type="http://schemas.openxmlformats.org/officeDocument/2006/relationships/image"/><Relationship Id="rId8" Target="slide2.xml" Type="http://schemas.openxmlformats.org/officeDocument/2006/relationship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59373" y="-2507706"/>
            <a:ext cx="13522234" cy="12896831"/>
          </a:xfrm>
          <a:custGeom>
            <a:avLst/>
            <a:gdLst/>
            <a:ahLst/>
            <a:cxnLst/>
            <a:rect r="r" b="b" t="t" l="l"/>
            <a:pathLst>
              <a:path h="12896831" w="13522234">
                <a:moveTo>
                  <a:pt x="0" y="0"/>
                </a:moveTo>
                <a:lnTo>
                  <a:pt x="13522235" y="0"/>
                </a:lnTo>
                <a:lnTo>
                  <a:pt x="13522235" y="12896832"/>
                </a:lnTo>
                <a:lnTo>
                  <a:pt x="0" y="12896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8330" y="-5510579"/>
            <a:ext cx="6851043" cy="9196032"/>
          </a:xfrm>
          <a:custGeom>
            <a:avLst/>
            <a:gdLst/>
            <a:ahLst/>
            <a:cxnLst/>
            <a:rect r="r" b="b" t="t" l="l"/>
            <a:pathLst>
              <a:path h="9196032" w="6851043">
                <a:moveTo>
                  <a:pt x="0" y="0"/>
                </a:moveTo>
                <a:lnTo>
                  <a:pt x="6851043" y="0"/>
                </a:lnTo>
                <a:lnTo>
                  <a:pt x="6851043" y="9196032"/>
                </a:lnTo>
                <a:lnTo>
                  <a:pt x="0" y="9196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155082" y="-6035397"/>
            <a:ext cx="7347088" cy="9861863"/>
          </a:xfrm>
          <a:custGeom>
            <a:avLst/>
            <a:gdLst/>
            <a:ahLst/>
            <a:cxnLst/>
            <a:rect r="r" b="b" t="t" l="l"/>
            <a:pathLst>
              <a:path h="9861863" w="7347088">
                <a:moveTo>
                  <a:pt x="7347089" y="0"/>
                </a:moveTo>
                <a:lnTo>
                  <a:pt x="0" y="0"/>
                </a:lnTo>
                <a:lnTo>
                  <a:pt x="0" y="9861863"/>
                </a:lnTo>
                <a:lnTo>
                  <a:pt x="7347089" y="9861863"/>
                </a:lnTo>
                <a:lnTo>
                  <a:pt x="73470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895851" y="2300772"/>
            <a:ext cx="3637303" cy="3651300"/>
          </a:xfrm>
          <a:custGeom>
            <a:avLst/>
            <a:gdLst/>
            <a:ahLst/>
            <a:cxnLst/>
            <a:rect r="r" b="b" t="t" l="l"/>
            <a:pathLst>
              <a:path h="3651300" w="3637303">
                <a:moveTo>
                  <a:pt x="0" y="0"/>
                </a:moveTo>
                <a:lnTo>
                  <a:pt x="3637304" y="0"/>
                </a:lnTo>
                <a:lnTo>
                  <a:pt x="3637304" y="3651299"/>
                </a:lnTo>
                <a:lnTo>
                  <a:pt x="0" y="3651299"/>
                </a:lnTo>
                <a:lnTo>
                  <a:pt x="0" y="0"/>
                </a:lnTo>
                <a:close/>
              </a:path>
            </a:pathLst>
          </a:custGeom>
          <a:blipFill>
            <a:blip r:embed="rId6"/>
            <a:stretch>
              <a:fillRect l="-192" t="0" r="-192" b="0"/>
            </a:stretch>
          </a:blipFill>
        </p:spPr>
      </p:sp>
      <p:sp>
        <p:nvSpPr>
          <p:cNvPr name="Freeform 6" id="6"/>
          <p:cNvSpPr/>
          <p:nvPr/>
        </p:nvSpPr>
        <p:spPr>
          <a:xfrm flipH="false" flipV="false" rot="0">
            <a:off x="4598819" y="7136368"/>
            <a:ext cx="3533886" cy="2532618"/>
          </a:xfrm>
          <a:custGeom>
            <a:avLst/>
            <a:gdLst/>
            <a:ahLst/>
            <a:cxnLst/>
            <a:rect r="r" b="b" t="t" l="l"/>
            <a:pathLst>
              <a:path h="2532618" w="3533886">
                <a:moveTo>
                  <a:pt x="0" y="0"/>
                </a:moveTo>
                <a:lnTo>
                  <a:pt x="3533886" y="0"/>
                </a:lnTo>
                <a:lnTo>
                  <a:pt x="3533886" y="2532618"/>
                </a:lnTo>
                <a:lnTo>
                  <a:pt x="0" y="2532618"/>
                </a:lnTo>
                <a:lnTo>
                  <a:pt x="0" y="0"/>
                </a:lnTo>
                <a:close/>
              </a:path>
            </a:pathLst>
          </a:custGeom>
          <a:blipFill>
            <a:blip r:embed="rId7"/>
            <a:stretch>
              <a:fillRect l="-10172" t="-26345" r="-10012" b="-23350"/>
            </a:stretch>
          </a:blipFill>
        </p:spPr>
      </p:sp>
      <p:sp>
        <p:nvSpPr>
          <p:cNvPr name="TextBox 7" id="7"/>
          <p:cNvSpPr txBox="true"/>
          <p:nvPr/>
        </p:nvSpPr>
        <p:spPr>
          <a:xfrm rot="0">
            <a:off x="1028700" y="3655129"/>
            <a:ext cx="10106011" cy="1687161"/>
          </a:xfrm>
          <a:prstGeom prst="rect">
            <a:avLst/>
          </a:prstGeom>
        </p:spPr>
        <p:txBody>
          <a:bodyPr anchor="t" rtlCol="false" tIns="0" lIns="0" bIns="0" rIns="0">
            <a:spAutoFit/>
          </a:bodyPr>
          <a:lstStyle/>
          <a:p>
            <a:pPr algn="l" marL="0" indent="0" lvl="0">
              <a:lnSpc>
                <a:spcPts val="10432"/>
              </a:lnSpc>
            </a:pPr>
            <a:r>
              <a:rPr lang="en-US" sz="12419">
                <a:solidFill>
                  <a:srgbClr val="000000"/>
                </a:solidFill>
                <a:latin typeface="Aloja"/>
                <a:ea typeface="Aloja"/>
                <a:cs typeface="Aloja"/>
                <a:sym typeface="Aloja"/>
              </a:rPr>
              <a:t>StudyMate </a:t>
            </a:r>
          </a:p>
        </p:txBody>
      </p:sp>
      <p:sp>
        <p:nvSpPr>
          <p:cNvPr name="TextBox 8" id="8"/>
          <p:cNvSpPr txBox="true"/>
          <p:nvPr/>
        </p:nvSpPr>
        <p:spPr>
          <a:xfrm rot="0">
            <a:off x="1028700" y="5656615"/>
            <a:ext cx="9130673" cy="571863"/>
          </a:xfrm>
          <a:prstGeom prst="rect">
            <a:avLst/>
          </a:prstGeom>
        </p:spPr>
        <p:txBody>
          <a:bodyPr anchor="t" rtlCol="false" tIns="0" lIns="0" bIns="0" rIns="0">
            <a:spAutoFit/>
          </a:bodyPr>
          <a:lstStyle/>
          <a:p>
            <a:pPr algn="l" marL="0" indent="0" lvl="0">
              <a:lnSpc>
                <a:spcPts val="3805"/>
              </a:lnSpc>
            </a:pPr>
            <a:r>
              <a:rPr lang="en-US" sz="3694">
                <a:solidFill>
                  <a:srgbClr val="000000"/>
                </a:solidFill>
                <a:latin typeface="Aloja"/>
                <a:ea typeface="Aloja"/>
                <a:cs typeface="Aloja"/>
                <a:sym typeface="Aloja"/>
              </a:rPr>
              <a:t>Y</a:t>
            </a:r>
            <a:r>
              <a:rPr lang="en-US" sz="3694">
                <a:solidFill>
                  <a:srgbClr val="000000"/>
                </a:solidFill>
                <a:latin typeface="Aloja"/>
                <a:ea typeface="Aloja"/>
                <a:cs typeface="Aloja"/>
                <a:sym typeface="Aloja"/>
              </a:rPr>
              <a:t>our 24/7 AI Study Survival Buddy</a:t>
            </a:r>
          </a:p>
        </p:txBody>
      </p:sp>
      <p:sp>
        <p:nvSpPr>
          <p:cNvPr name="TextBox 9" id="9"/>
          <p:cNvSpPr txBox="true"/>
          <p:nvPr/>
        </p:nvSpPr>
        <p:spPr>
          <a:xfrm rot="0">
            <a:off x="1518462" y="7952503"/>
            <a:ext cx="1862830" cy="1123193"/>
          </a:xfrm>
          <a:prstGeom prst="rect">
            <a:avLst/>
          </a:prstGeom>
        </p:spPr>
        <p:txBody>
          <a:bodyPr anchor="t" rtlCol="false" tIns="0" lIns="0" bIns="0" rIns="0">
            <a:spAutoFit/>
          </a:bodyPr>
          <a:lstStyle/>
          <a:p>
            <a:pPr algn="ctr">
              <a:lnSpc>
                <a:spcPts val="9271"/>
              </a:lnSpc>
            </a:pPr>
            <a:r>
              <a:rPr lang="en-US" sz="6622">
                <a:solidFill>
                  <a:srgbClr val="000000"/>
                </a:solidFill>
                <a:latin typeface="Brittany"/>
                <a:ea typeface="Brittany"/>
                <a:cs typeface="Brittany"/>
                <a:sym typeface="Brittany"/>
              </a:rPr>
              <a:t>Logo: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61319" y="0"/>
            <a:ext cx="10785845" cy="10287000"/>
          </a:xfrm>
          <a:custGeom>
            <a:avLst/>
            <a:gdLst/>
            <a:ahLst/>
            <a:cxnLst/>
            <a:rect r="r" b="b" t="t" l="l"/>
            <a:pathLst>
              <a:path h="10287000" w="10785845">
                <a:moveTo>
                  <a:pt x="0" y="0"/>
                </a:moveTo>
                <a:lnTo>
                  <a:pt x="10785845" y="0"/>
                </a:lnTo>
                <a:lnTo>
                  <a:pt x="1078584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42347" y="3631605"/>
            <a:ext cx="3023790" cy="30237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59118" y="-2119483"/>
            <a:ext cx="3023790" cy="30237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97903" y="8776592"/>
            <a:ext cx="963416" cy="963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963416" cy="9634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00488" y="1203702"/>
            <a:ext cx="428212" cy="42821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167090" y="8776592"/>
            <a:ext cx="677884" cy="6778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true" flipV="false" rot="-5400000">
            <a:off x="-1606945" y="6259866"/>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875454" y="-4567230"/>
            <a:ext cx="5899867" cy="7919285"/>
          </a:xfrm>
          <a:custGeom>
            <a:avLst/>
            <a:gdLst/>
            <a:ahLst/>
            <a:cxnLst/>
            <a:rect r="r" b="b" t="t" l="l"/>
            <a:pathLst>
              <a:path h="7919285" w="5899867">
                <a:moveTo>
                  <a:pt x="5899867" y="0"/>
                </a:moveTo>
                <a:lnTo>
                  <a:pt x="0" y="0"/>
                </a:lnTo>
                <a:lnTo>
                  <a:pt x="0" y="7919285"/>
                </a:lnTo>
                <a:lnTo>
                  <a:pt x="5899867" y="7919285"/>
                </a:lnTo>
                <a:lnTo>
                  <a:pt x="5899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true" rot="0">
            <a:off x="3506032" y="3678833"/>
            <a:ext cx="14060807" cy="1464667"/>
          </a:xfrm>
          <a:custGeom>
            <a:avLst/>
            <a:gdLst/>
            <a:ahLst/>
            <a:cxnLst/>
            <a:rect r="r" b="b" t="t" l="l"/>
            <a:pathLst>
              <a:path h="1464667" w="14060807">
                <a:moveTo>
                  <a:pt x="0" y="1464667"/>
                </a:moveTo>
                <a:lnTo>
                  <a:pt x="14060807" y="1464667"/>
                </a:lnTo>
                <a:lnTo>
                  <a:pt x="14060807" y="0"/>
                </a:lnTo>
                <a:lnTo>
                  <a:pt x="0" y="0"/>
                </a:lnTo>
                <a:lnTo>
                  <a:pt x="0" y="1464667"/>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2413991" y="1391960"/>
            <a:ext cx="1742533" cy="1497489"/>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26" id="26"/>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4468733" y="4460610"/>
            <a:ext cx="9350533" cy="2787390"/>
          </a:xfrm>
          <a:prstGeom prst="rect">
            <a:avLst/>
          </a:prstGeom>
        </p:spPr>
        <p:txBody>
          <a:bodyPr anchor="t" rtlCol="false" tIns="0" lIns="0" bIns="0" rIns="0">
            <a:spAutoFit/>
          </a:bodyPr>
          <a:lstStyle/>
          <a:p>
            <a:pPr algn="l" marL="0" indent="0" lvl="0">
              <a:lnSpc>
                <a:spcPts val="3693"/>
              </a:lnSpc>
            </a:pPr>
            <a:r>
              <a:rPr lang="en-US" sz="2462">
                <a:solidFill>
                  <a:srgbClr val="000000"/>
                </a:solidFill>
                <a:latin typeface="Playfair Display"/>
                <a:ea typeface="Playfair Display"/>
                <a:cs typeface="Playfair Display"/>
                <a:sym typeface="Playfair Display"/>
              </a:rPr>
              <a:t>StudyMate solves this problem by offering an AI chatbot that operates as a 24/7 Q&amp;A assistant. Students can type in any module-related question and receive an instant, understandable response. Whether they’re stuck on a definition, concept, or problem-solving step, StudyMate is always available to help them move forward in their learning.</a:t>
            </a:r>
          </a:p>
        </p:txBody>
      </p:sp>
      <p:sp>
        <p:nvSpPr>
          <p:cNvPr name="TextBox 28" id="28"/>
          <p:cNvSpPr txBox="true"/>
          <p:nvPr/>
        </p:nvSpPr>
        <p:spPr>
          <a:xfrm rot="0">
            <a:off x="5808605" y="2584189"/>
            <a:ext cx="8924816" cy="1047374"/>
          </a:xfrm>
          <a:prstGeom prst="rect">
            <a:avLst/>
          </a:prstGeom>
        </p:spPr>
        <p:txBody>
          <a:bodyPr anchor="t" rtlCol="false" tIns="0" lIns="0" bIns="0" rIns="0">
            <a:spAutoFit/>
          </a:bodyPr>
          <a:lstStyle/>
          <a:p>
            <a:pPr algn="l" marL="0" indent="0" lvl="0">
              <a:lnSpc>
                <a:spcPts val="6468"/>
              </a:lnSpc>
            </a:pPr>
            <a:r>
              <a:rPr lang="en-US" sz="7700">
                <a:solidFill>
                  <a:srgbClr val="000000"/>
                </a:solidFill>
                <a:latin typeface="Aloja"/>
                <a:ea typeface="Aloja"/>
                <a:cs typeface="Aloja"/>
                <a:sym typeface="Aloja"/>
              </a:rPr>
              <a:t>Our Solution</a:t>
            </a:r>
          </a:p>
        </p:txBody>
      </p:sp>
      <p:sp>
        <p:nvSpPr>
          <p:cNvPr name="Freeform 29" id="29"/>
          <p:cNvSpPr/>
          <p:nvPr/>
        </p:nvSpPr>
        <p:spPr>
          <a:xfrm flipH="false" flipV="false" rot="0">
            <a:off x="11782908" y="-3774429"/>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61319" y="0"/>
            <a:ext cx="10785845" cy="10287000"/>
          </a:xfrm>
          <a:custGeom>
            <a:avLst/>
            <a:gdLst/>
            <a:ahLst/>
            <a:cxnLst/>
            <a:rect r="r" b="b" t="t" l="l"/>
            <a:pathLst>
              <a:path h="10287000" w="10785845">
                <a:moveTo>
                  <a:pt x="0" y="0"/>
                </a:moveTo>
                <a:lnTo>
                  <a:pt x="10785845" y="0"/>
                </a:lnTo>
                <a:lnTo>
                  <a:pt x="1078584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42347" y="3631605"/>
            <a:ext cx="3023790" cy="30237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59118" y="-2119483"/>
            <a:ext cx="3023790" cy="30237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97903" y="8776592"/>
            <a:ext cx="963416" cy="963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963416" cy="9634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00488" y="1203702"/>
            <a:ext cx="428212" cy="42821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167090" y="8776592"/>
            <a:ext cx="677884" cy="6778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true" flipV="false" rot="-5400000">
            <a:off x="-1606945" y="6259866"/>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875454" y="-4567230"/>
            <a:ext cx="5899867" cy="7919285"/>
          </a:xfrm>
          <a:custGeom>
            <a:avLst/>
            <a:gdLst/>
            <a:ahLst/>
            <a:cxnLst/>
            <a:rect r="r" b="b" t="t" l="l"/>
            <a:pathLst>
              <a:path h="7919285" w="5899867">
                <a:moveTo>
                  <a:pt x="5899867" y="0"/>
                </a:moveTo>
                <a:lnTo>
                  <a:pt x="0" y="0"/>
                </a:lnTo>
                <a:lnTo>
                  <a:pt x="0" y="7919285"/>
                </a:lnTo>
                <a:lnTo>
                  <a:pt x="5899867" y="7919285"/>
                </a:lnTo>
                <a:lnTo>
                  <a:pt x="5899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true" rot="0">
            <a:off x="2981540" y="3678833"/>
            <a:ext cx="14060807" cy="1464667"/>
          </a:xfrm>
          <a:custGeom>
            <a:avLst/>
            <a:gdLst/>
            <a:ahLst/>
            <a:cxnLst/>
            <a:rect r="r" b="b" t="t" l="l"/>
            <a:pathLst>
              <a:path h="1464667" w="14060807">
                <a:moveTo>
                  <a:pt x="0" y="1464667"/>
                </a:moveTo>
                <a:lnTo>
                  <a:pt x="14060807" y="1464667"/>
                </a:lnTo>
                <a:lnTo>
                  <a:pt x="14060807" y="0"/>
                </a:lnTo>
                <a:lnTo>
                  <a:pt x="0" y="0"/>
                </a:lnTo>
                <a:lnTo>
                  <a:pt x="0" y="1464667"/>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2413991" y="1391960"/>
            <a:ext cx="1742533" cy="1497489"/>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26" id="26"/>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4047771" y="4662243"/>
            <a:ext cx="9113548" cy="2727960"/>
          </a:xfrm>
          <a:prstGeom prst="rect">
            <a:avLst/>
          </a:prstGeom>
        </p:spPr>
        <p:txBody>
          <a:bodyPr anchor="t" rtlCol="false" tIns="0" lIns="0" bIns="0" rIns="0">
            <a:spAutoFit/>
          </a:bodyPr>
          <a:lstStyle/>
          <a:p>
            <a:pPr algn="l" marL="0" indent="0" lvl="0">
              <a:lnSpc>
                <a:spcPts val="3600"/>
              </a:lnSpc>
            </a:pPr>
            <a:r>
              <a:rPr lang="en-US" sz="2400">
                <a:solidFill>
                  <a:srgbClr val="000000"/>
                </a:solidFill>
                <a:latin typeface="Playfair Display"/>
                <a:ea typeface="Playfair Display"/>
                <a:cs typeface="Playfair Display"/>
                <a:sym typeface="Playfair Display"/>
              </a:rPr>
              <a:t>Our main users are polytechnic and university students, typically aged 17 to 25. These learners are digital-first, comfortable with chat interfaces, and constantly multitasking between modules. StudyMate provides them with a fast, convenient way to get answers without having to wait for formal consultation sessions or rely on forums with unreliable replies.</a:t>
            </a:r>
          </a:p>
        </p:txBody>
      </p:sp>
      <p:sp>
        <p:nvSpPr>
          <p:cNvPr name="TextBox 28" id="28"/>
          <p:cNvSpPr txBox="true"/>
          <p:nvPr/>
        </p:nvSpPr>
        <p:spPr>
          <a:xfrm rot="0">
            <a:off x="5808605" y="2584189"/>
            <a:ext cx="8924816" cy="1047416"/>
          </a:xfrm>
          <a:prstGeom prst="rect">
            <a:avLst/>
          </a:prstGeom>
        </p:spPr>
        <p:txBody>
          <a:bodyPr anchor="t" rtlCol="false" tIns="0" lIns="0" bIns="0" rIns="0">
            <a:spAutoFit/>
          </a:bodyPr>
          <a:lstStyle/>
          <a:p>
            <a:pPr algn="l" marL="0" indent="0" lvl="0">
              <a:lnSpc>
                <a:spcPts val="6468"/>
              </a:lnSpc>
            </a:pPr>
            <a:r>
              <a:rPr lang="en-US" sz="7700">
                <a:solidFill>
                  <a:srgbClr val="000000"/>
                </a:solidFill>
                <a:latin typeface="Aloja"/>
                <a:ea typeface="Aloja"/>
                <a:cs typeface="Aloja"/>
                <a:sym typeface="Aloja"/>
              </a:rPr>
              <a:t>Target Audience</a:t>
            </a:r>
          </a:p>
        </p:txBody>
      </p:sp>
      <p:sp>
        <p:nvSpPr>
          <p:cNvPr name="Freeform 29" id="29"/>
          <p:cNvSpPr/>
          <p:nvPr/>
        </p:nvSpPr>
        <p:spPr>
          <a:xfrm flipH="false" flipV="false" rot="0">
            <a:off x="11782908" y="-3774429"/>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5279" y="-6854389"/>
            <a:ext cx="9908664" cy="9450388"/>
          </a:xfrm>
          <a:custGeom>
            <a:avLst/>
            <a:gdLst/>
            <a:ahLst/>
            <a:cxnLst/>
            <a:rect r="r" b="b" t="t" l="l"/>
            <a:pathLst>
              <a:path h="9450388" w="9908664">
                <a:moveTo>
                  <a:pt x="0" y="0"/>
                </a:moveTo>
                <a:lnTo>
                  <a:pt x="9908664" y="0"/>
                </a:lnTo>
                <a:lnTo>
                  <a:pt x="9908664" y="9450389"/>
                </a:lnTo>
                <a:lnTo>
                  <a:pt x="0" y="945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825388" cy="10287000"/>
            <a:chOff x="0" y="0"/>
            <a:chExt cx="1270884" cy="2709333"/>
          </a:xfrm>
        </p:grpSpPr>
        <p:sp>
          <p:nvSpPr>
            <p:cNvPr name="Freeform 7" id="7"/>
            <p:cNvSpPr/>
            <p:nvPr/>
          </p:nvSpPr>
          <p:spPr>
            <a:xfrm flipH="false" flipV="false" rot="0">
              <a:off x="0" y="0"/>
              <a:ext cx="1270884" cy="2709333"/>
            </a:xfrm>
            <a:custGeom>
              <a:avLst/>
              <a:gdLst/>
              <a:ahLst/>
              <a:cxnLst/>
              <a:rect r="r" b="b" t="t" l="l"/>
              <a:pathLst>
                <a:path h="2709333" w="1270884">
                  <a:moveTo>
                    <a:pt x="0" y="0"/>
                  </a:moveTo>
                  <a:lnTo>
                    <a:pt x="1270884" y="0"/>
                  </a:lnTo>
                  <a:lnTo>
                    <a:pt x="1270884" y="2709333"/>
                  </a:lnTo>
                  <a:lnTo>
                    <a:pt x="0" y="2709333"/>
                  </a:lnTo>
                  <a:close/>
                </a:path>
              </a:pathLst>
            </a:custGeom>
            <a:solidFill>
              <a:srgbClr val="36B7F8"/>
            </a:solidFill>
          </p:spPr>
        </p:sp>
        <p:sp>
          <p:nvSpPr>
            <p:cNvPr name="TextBox 8" id="8"/>
            <p:cNvSpPr txBox="true"/>
            <p:nvPr/>
          </p:nvSpPr>
          <p:spPr>
            <a:xfrm>
              <a:off x="0" y="-38100"/>
              <a:ext cx="1270884"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963416" cy="963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0488" y="1203702"/>
            <a:ext cx="428212" cy="4282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167090" y="8776592"/>
            <a:ext cx="677884" cy="6778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true" rot="0">
            <a:off x="3844974" y="4777291"/>
            <a:ext cx="13081734" cy="1362681"/>
          </a:xfrm>
          <a:custGeom>
            <a:avLst/>
            <a:gdLst/>
            <a:ahLst/>
            <a:cxnLst/>
            <a:rect r="r" b="b" t="t" l="l"/>
            <a:pathLst>
              <a:path h="1362681" w="13081734">
                <a:moveTo>
                  <a:pt x="0" y="1362681"/>
                </a:moveTo>
                <a:lnTo>
                  <a:pt x="13081734" y="1362681"/>
                </a:lnTo>
                <a:lnTo>
                  <a:pt x="13081734" y="0"/>
                </a:lnTo>
                <a:lnTo>
                  <a:pt x="0" y="0"/>
                </a:lnTo>
                <a:lnTo>
                  <a:pt x="0" y="1362681"/>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2413991" y="1391960"/>
            <a:ext cx="1742533" cy="1497489"/>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5061453" y="5786664"/>
            <a:ext cx="8099865" cy="455295"/>
          </a:xfrm>
          <a:prstGeom prst="rect">
            <a:avLst/>
          </a:prstGeom>
        </p:spPr>
        <p:txBody>
          <a:bodyPr anchor="t" rtlCol="false" tIns="0" lIns="0" bIns="0" rIns="0">
            <a:spAutoFit/>
          </a:bodyPr>
          <a:lstStyle/>
          <a:p>
            <a:pPr algn="l" marL="0" indent="0" lvl="0">
              <a:lnSpc>
                <a:spcPts val="3090"/>
              </a:lnSpc>
            </a:pPr>
            <a:r>
              <a:rPr lang="en-US" sz="3000">
                <a:solidFill>
                  <a:srgbClr val="000000"/>
                </a:solidFill>
                <a:latin typeface="Aloja"/>
                <a:ea typeface="Aloja"/>
                <a:cs typeface="Aloja"/>
                <a:sym typeface="Aloja"/>
              </a:rPr>
              <a:t>A guide to StudyMate’s website</a:t>
            </a:r>
          </a:p>
        </p:txBody>
      </p:sp>
      <p:sp>
        <p:nvSpPr>
          <p:cNvPr name="TextBox 26" id="26"/>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36B7F8"/>
                </a:solidFill>
                <a:latin typeface="Aloja"/>
                <a:ea typeface="Aloja"/>
                <a:cs typeface="Aloja"/>
                <a:sym typeface="Aloja"/>
              </a:rPr>
              <a:t>3</a:t>
            </a:r>
          </a:p>
        </p:txBody>
      </p:sp>
      <p:sp>
        <p:nvSpPr>
          <p:cNvPr name="TextBox 27" id="27"/>
          <p:cNvSpPr txBox="true"/>
          <p:nvPr/>
        </p:nvSpPr>
        <p:spPr>
          <a:xfrm rot="0">
            <a:off x="5061453" y="2725963"/>
            <a:ext cx="9755534" cy="2212976"/>
          </a:xfrm>
          <a:prstGeom prst="rect">
            <a:avLst/>
          </a:prstGeom>
        </p:spPr>
        <p:txBody>
          <a:bodyPr anchor="t" rtlCol="false" tIns="0" lIns="0" bIns="0" rIns="0">
            <a:spAutoFit/>
          </a:bodyPr>
          <a:lstStyle/>
          <a:p>
            <a:pPr algn="l" marL="0" indent="0" lvl="0">
              <a:lnSpc>
                <a:spcPts val="8000"/>
              </a:lnSpc>
            </a:pPr>
            <a:r>
              <a:rPr lang="en-US" sz="8000">
                <a:solidFill>
                  <a:srgbClr val="000000"/>
                </a:solidFill>
                <a:latin typeface="Aloja"/>
                <a:ea typeface="Aloja"/>
                <a:cs typeface="Aloja"/>
                <a:sym typeface="Aloja"/>
              </a:rPr>
              <a:t>How it works &amp; Tools we use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61319" y="0"/>
            <a:ext cx="10785845" cy="10287000"/>
          </a:xfrm>
          <a:custGeom>
            <a:avLst/>
            <a:gdLst/>
            <a:ahLst/>
            <a:cxnLst/>
            <a:rect r="r" b="b" t="t" l="l"/>
            <a:pathLst>
              <a:path h="10287000" w="10785845">
                <a:moveTo>
                  <a:pt x="0" y="0"/>
                </a:moveTo>
                <a:lnTo>
                  <a:pt x="10785845" y="0"/>
                </a:lnTo>
                <a:lnTo>
                  <a:pt x="1078584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042347" y="3631605"/>
            <a:ext cx="3023790" cy="30237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59118" y="-2119483"/>
            <a:ext cx="3023790" cy="30237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97903" y="8776592"/>
            <a:ext cx="963416" cy="963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963416" cy="9634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00488" y="1203702"/>
            <a:ext cx="428212" cy="42821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167090" y="8776592"/>
            <a:ext cx="677884" cy="6778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true" flipV="false" rot="-5400000">
            <a:off x="-762209" y="5943064"/>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875454" y="-4567230"/>
            <a:ext cx="5899867" cy="7919285"/>
          </a:xfrm>
          <a:custGeom>
            <a:avLst/>
            <a:gdLst/>
            <a:ahLst/>
            <a:cxnLst/>
            <a:rect r="r" b="b" t="t" l="l"/>
            <a:pathLst>
              <a:path h="7919285" w="5899867">
                <a:moveTo>
                  <a:pt x="5899867" y="0"/>
                </a:moveTo>
                <a:lnTo>
                  <a:pt x="0" y="0"/>
                </a:lnTo>
                <a:lnTo>
                  <a:pt x="0" y="7919285"/>
                </a:lnTo>
                <a:lnTo>
                  <a:pt x="5899867" y="7919285"/>
                </a:lnTo>
                <a:lnTo>
                  <a:pt x="5899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true" rot="0">
            <a:off x="3285257" y="4060648"/>
            <a:ext cx="14060807" cy="1464667"/>
          </a:xfrm>
          <a:custGeom>
            <a:avLst/>
            <a:gdLst/>
            <a:ahLst/>
            <a:cxnLst/>
            <a:rect r="r" b="b" t="t" l="l"/>
            <a:pathLst>
              <a:path h="1464667" w="14060807">
                <a:moveTo>
                  <a:pt x="0" y="1464667"/>
                </a:moveTo>
                <a:lnTo>
                  <a:pt x="14060807" y="1464667"/>
                </a:lnTo>
                <a:lnTo>
                  <a:pt x="14060807" y="0"/>
                </a:lnTo>
                <a:lnTo>
                  <a:pt x="0" y="0"/>
                </a:lnTo>
                <a:lnTo>
                  <a:pt x="0" y="1464667"/>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2413991" y="1391960"/>
            <a:ext cx="1742533" cy="1497489"/>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26" id="26"/>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4188167" y="5091965"/>
            <a:ext cx="9141901" cy="2605685"/>
          </a:xfrm>
          <a:prstGeom prst="rect">
            <a:avLst/>
          </a:prstGeom>
        </p:spPr>
        <p:txBody>
          <a:bodyPr anchor="t" rtlCol="false" tIns="0" lIns="0" bIns="0" rIns="0">
            <a:spAutoFit/>
          </a:bodyPr>
          <a:lstStyle/>
          <a:p>
            <a:pPr algn="l">
              <a:lnSpc>
                <a:spcPts val="3502"/>
              </a:lnSpc>
              <a:spcBef>
                <a:spcPct val="0"/>
              </a:spcBef>
            </a:pPr>
            <a:r>
              <a:rPr lang="en-US" sz="2502">
                <a:solidFill>
                  <a:srgbClr val="000000"/>
                </a:solidFill>
                <a:latin typeface="Playfair Display"/>
                <a:ea typeface="Playfair Display"/>
                <a:cs typeface="Playfair Display"/>
                <a:sym typeface="Playfair Display"/>
              </a:rPr>
              <a:t>Using StudyMate is simple and intuitive. A student opens the chatbot and types in a question. Be it from a worksheet, textbook, or lecture slide. The question is processed by our AI model, which replies with a clear, step-by-step explanation. The entire process feels conversational and responsive, making learning less stressful and more interactive.</a:t>
            </a:r>
          </a:p>
        </p:txBody>
      </p:sp>
      <p:sp>
        <p:nvSpPr>
          <p:cNvPr name="TextBox 28" id="28"/>
          <p:cNvSpPr txBox="true"/>
          <p:nvPr/>
        </p:nvSpPr>
        <p:spPr>
          <a:xfrm rot="0">
            <a:off x="4825388" y="3013274"/>
            <a:ext cx="8924816" cy="1047374"/>
          </a:xfrm>
          <a:prstGeom prst="rect">
            <a:avLst/>
          </a:prstGeom>
        </p:spPr>
        <p:txBody>
          <a:bodyPr anchor="t" rtlCol="false" tIns="0" lIns="0" bIns="0" rIns="0">
            <a:spAutoFit/>
          </a:bodyPr>
          <a:lstStyle/>
          <a:p>
            <a:pPr algn="l" marL="0" indent="0" lvl="0">
              <a:lnSpc>
                <a:spcPts val="6468"/>
              </a:lnSpc>
            </a:pPr>
            <a:r>
              <a:rPr lang="en-US" sz="7700">
                <a:solidFill>
                  <a:srgbClr val="000000"/>
                </a:solidFill>
                <a:latin typeface="Aloja"/>
                <a:ea typeface="Aloja"/>
                <a:cs typeface="Aloja"/>
                <a:sym typeface="Aloja"/>
              </a:rPr>
              <a:t>User Flow</a:t>
            </a:r>
          </a:p>
        </p:txBody>
      </p:sp>
      <p:sp>
        <p:nvSpPr>
          <p:cNvPr name="Freeform 29" id="29"/>
          <p:cNvSpPr/>
          <p:nvPr/>
        </p:nvSpPr>
        <p:spPr>
          <a:xfrm flipH="false" flipV="false" rot="0">
            <a:off x="9975596"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92923" y="0"/>
            <a:ext cx="10785845" cy="10287000"/>
          </a:xfrm>
          <a:custGeom>
            <a:avLst/>
            <a:gdLst/>
            <a:ahLst/>
            <a:cxnLst/>
            <a:rect r="r" b="b" t="t" l="l"/>
            <a:pathLst>
              <a:path h="10287000" w="10785845">
                <a:moveTo>
                  <a:pt x="0" y="0"/>
                </a:moveTo>
                <a:lnTo>
                  <a:pt x="10785846" y="0"/>
                </a:lnTo>
                <a:lnTo>
                  <a:pt x="107858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585738" y="6821878"/>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26814" y="-12579755"/>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262988" y="3734726"/>
            <a:ext cx="13524234" cy="1408774"/>
          </a:xfrm>
          <a:custGeom>
            <a:avLst/>
            <a:gdLst/>
            <a:ahLst/>
            <a:cxnLst/>
            <a:rect r="r" b="b" t="t" l="l"/>
            <a:pathLst>
              <a:path h="1408774" w="13524234">
                <a:moveTo>
                  <a:pt x="0" y="1408774"/>
                </a:moveTo>
                <a:lnTo>
                  <a:pt x="13524234" y="1408774"/>
                </a:lnTo>
                <a:lnTo>
                  <a:pt x="13524234" y="0"/>
                </a:lnTo>
                <a:lnTo>
                  <a:pt x="0" y="0"/>
                </a:lnTo>
                <a:lnTo>
                  <a:pt x="0" y="1408774"/>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5654953" y="1391960"/>
            <a:ext cx="1742533" cy="1497489"/>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9" id="9"/>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001315" y="9623093"/>
            <a:ext cx="3023790" cy="30237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829189" y="-363803"/>
            <a:ext cx="963416" cy="9634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963696" y="8776592"/>
            <a:ext cx="963416" cy="9634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429677" y="839899"/>
            <a:ext cx="428212" cy="42821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880602"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5829189" y="4849151"/>
            <a:ext cx="9825764" cy="2690856"/>
          </a:xfrm>
          <a:prstGeom prst="rect">
            <a:avLst/>
          </a:prstGeom>
        </p:spPr>
        <p:txBody>
          <a:bodyPr anchor="t" rtlCol="false" tIns="0" lIns="0" bIns="0" rIns="0">
            <a:spAutoFit/>
          </a:bodyPr>
          <a:lstStyle/>
          <a:p>
            <a:pPr algn="l">
              <a:lnSpc>
                <a:spcPts val="3639"/>
              </a:lnSpc>
            </a:pPr>
            <a:r>
              <a:rPr lang="en-US" sz="2426">
                <a:solidFill>
                  <a:srgbClr val="000000"/>
                </a:solidFill>
                <a:latin typeface="Playfair Display"/>
                <a:ea typeface="Playfair Display"/>
                <a:cs typeface="Playfair Display"/>
                <a:sym typeface="Playfair Display"/>
              </a:rPr>
              <a:t>StudyMate was developed using Flowise, a visual interface for building AI chatbots without the need for complex backend programming. We used Visual Studio Code and GitHub Copilot to manage our codebase and speed up prompt development. Canva was used for branding, UI mockups, and marketing materials, ensuring a consistent and student-friendly visual experience.</a:t>
            </a:r>
          </a:p>
        </p:txBody>
      </p:sp>
      <p:sp>
        <p:nvSpPr>
          <p:cNvPr name="TextBox 24" id="24"/>
          <p:cNvSpPr txBox="true"/>
          <p:nvPr/>
        </p:nvSpPr>
        <p:spPr>
          <a:xfrm rot="0">
            <a:off x="4910992" y="1785272"/>
            <a:ext cx="8876231" cy="1949454"/>
          </a:xfrm>
          <a:prstGeom prst="rect">
            <a:avLst/>
          </a:prstGeom>
        </p:spPr>
        <p:txBody>
          <a:bodyPr anchor="t" rtlCol="false" tIns="0" lIns="0" bIns="0" rIns="0">
            <a:spAutoFit/>
          </a:bodyPr>
          <a:lstStyle/>
          <a:p>
            <a:pPr algn="l" marL="0" indent="0" lvl="0">
              <a:lnSpc>
                <a:spcPts val="7000"/>
              </a:lnSpc>
            </a:pPr>
            <a:r>
              <a:rPr lang="en-US" sz="7000">
                <a:solidFill>
                  <a:srgbClr val="000000"/>
                </a:solidFill>
                <a:latin typeface="Aloja"/>
                <a:ea typeface="Aloja"/>
                <a:cs typeface="Aloja"/>
                <a:sym typeface="Aloja"/>
              </a:rPr>
              <a:t>Technology behind StudyMate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5279" y="-6854389"/>
            <a:ext cx="9908664" cy="9450388"/>
          </a:xfrm>
          <a:custGeom>
            <a:avLst/>
            <a:gdLst/>
            <a:ahLst/>
            <a:cxnLst/>
            <a:rect r="r" b="b" t="t" l="l"/>
            <a:pathLst>
              <a:path h="9450388" w="9908664">
                <a:moveTo>
                  <a:pt x="0" y="0"/>
                </a:moveTo>
                <a:lnTo>
                  <a:pt x="9908664" y="0"/>
                </a:lnTo>
                <a:lnTo>
                  <a:pt x="9908664" y="9450389"/>
                </a:lnTo>
                <a:lnTo>
                  <a:pt x="0" y="945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825388" cy="10287000"/>
            <a:chOff x="0" y="0"/>
            <a:chExt cx="1270884" cy="2709333"/>
          </a:xfrm>
        </p:grpSpPr>
        <p:sp>
          <p:nvSpPr>
            <p:cNvPr name="Freeform 7" id="7"/>
            <p:cNvSpPr/>
            <p:nvPr/>
          </p:nvSpPr>
          <p:spPr>
            <a:xfrm flipH="false" flipV="false" rot="0">
              <a:off x="0" y="0"/>
              <a:ext cx="1270884" cy="2709333"/>
            </a:xfrm>
            <a:custGeom>
              <a:avLst/>
              <a:gdLst/>
              <a:ahLst/>
              <a:cxnLst/>
              <a:rect r="r" b="b" t="t" l="l"/>
              <a:pathLst>
                <a:path h="2709333" w="1270884">
                  <a:moveTo>
                    <a:pt x="0" y="0"/>
                  </a:moveTo>
                  <a:lnTo>
                    <a:pt x="1270884" y="0"/>
                  </a:lnTo>
                  <a:lnTo>
                    <a:pt x="1270884" y="2709333"/>
                  </a:lnTo>
                  <a:lnTo>
                    <a:pt x="0" y="2709333"/>
                  </a:lnTo>
                  <a:close/>
                </a:path>
              </a:pathLst>
            </a:custGeom>
            <a:solidFill>
              <a:srgbClr val="36B7F8"/>
            </a:solidFill>
          </p:spPr>
        </p:sp>
        <p:sp>
          <p:nvSpPr>
            <p:cNvPr name="TextBox 8" id="8"/>
            <p:cNvSpPr txBox="true"/>
            <p:nvPr/>
          </p:nvSpPr>
          <p:spPr>
            <a:xfrm>
              <a:off x="0" y="-38100"/>
              <a:ext cx="1270884"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963416" cy="963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0488" y="1203702"/>
            <a:ext cx="428212" cy="4282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167090" y="8776592"/>
            <a:ext cx="677884" cy="6778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true" rot="0">
            <a:off x="3844974" y="4938939"/>
            <a:ext cx="13081734" cy="1362681"/>
          </a:xfrm>
          <a:custGeom>
            <a:avLst/>
            <a:gdLst/>
            <a:ahLst/>
            <a:cxnLst/>
            <a:rect r="r" b="b" t="t" l="l"/>
            <a:pathLst>
              <a:path h="1362681" w="13081734">
                <a:moveTo>
                  <a:pt x="0" y="1362680"/>
                </a:moveTo>
                <a:lnTo>
                  <a:pt x="13081734" y="1362680"/>
                </a:lnTo>
                <a:lnTo>
                  <a:pt x="13081734" y="0"/>
                </a:lnTo>
                <a:lnTo>
                  <a:pt x="0" y="0"/>
                </a:lnTo>
                <a:lnTo>
                  <a:pt x="0" y="136268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2413991" y="1391960"/>
            <a:ext cx="1742533" cy="1497489"/>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5061453" y="5786664"/>
            <a:ext cx="8099865" cy="455295"/>
          </a:xfrm>
          <a:prstGeom prst="rect">
            <a:avLst/>
          </a:prstGeom>
        </p:spPr>
        <p:txBody>
          <a:bodyPr anchor="t" rtlCol="false" tIns="0" lIns="0" bIns="0" rIns="0">
            <a:spAutoFit/>
          </a:bodyPr>
          <a:lstStyle/>
          <a:p>
            <a:pPr algn="l" marL="0" indent="0" lvl="0">
              <a:lnSpc>
                <a:spcPts val="3090"/>
              </a:lnSpc>
            </a:pPr>
            <a:r>
              <a:rPr lang="en-US" sz="3000">
                <a:solidFill>
                  <a:srgbClr val="000000"/>
                </a:solidFill>
                <a:latin typeface="Aloja"/>
                <a:ea typeface="Aloja"/>
                <a:cs typeface="Aloja"/>
                <a:sym typeface="Aloja"/>
              </a:rPr>
              <a:t>What’s special about StudyMate?</a:t>
            </a:r>
          </a:p>
        </p:txBody>
      </p:sp>
      <p:sp>
        <p:nvSpPr>
          <p:cNvPr name="TextBox 26" id="26"/>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36B7F8"/>
                </a:solidFill>
                <a:latin typeface="Aloja"/>
                <a:ea typeface="Aloja"/>
                <a:cs typeface="Aloja"/>
                <a:sym typeface="Aloja"/>
              </a:rPr>
              <a:t>4</a:t>
            </a:r>
          </a:p>
        </p:txBody>
      </p:sp>
      <p:sp>
        <p:nvSpPr>
          <p:cNvPr name="TextBox 27" id="27"/>
          <p:cNvSpPr txBox="true"/>
          <p:nvPr/>
        </p:nvSpPr>
        <p:spPr>
          <a:xfrm rot="0">
            <a:off x="5061453" y="2725963"/>
            <a:ext cx="11520093" cy="2212976"/>
          </a:xfrm>
          <a:prstGeom prst="rect">
            <a:avLst/>
          </a:prstGeom>
        </p:spPr>
        <p:txBody>
          <a:bodyPr anchor="t" rtlCol="false" tIns="0" lIns="0" bIns="0" rIns="0">
            <a:spAutoFit/>
          </a:bodyPr>
          <a:lstStyle/>
          <a:p>
            <a:pPr algn="l" marL="0" indent="0" lvl="0">
              <a:lnSpc>
                <a:spcPts val="8000"/>
              </a:lnSpc>
            </a:pPr>
            <a:r>
              <a:rPr lang="en-US" sz="8000">
                <a:solidFill>
                  <a:srgbClr val="000000"/>
                </a:solidFill>
                <a:latin typeface="Aloja"/>
                <a:ea typeface="Aloja"/>
                <a:cs typeface="Aloja"/>
                <a:sym typeface="Aloja"/>
              </a:rPr>
              <a:t>Key features &amp; Marketing techniques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80602"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92923" y="0"/>
            <a:ext cx="10785845" cy="10287000"/>
          </a:xfrm>
          <a:custGeom>
            <a:avLst/>
            <a:gdLst/>
            <a:ahLst/>
            <a:cxnLst/>
            <a:rect r="r" b="b" t="t" l="l"/>
            <a:pathLst>
              <a:path h="10287000" w="10785845">
                <a:moveTo>
                  <a:pt x="0" y="0"/>
                </a:moveTo>
                <a:lnTo>
                  <a:pt x="10785846" y="0"/>
                </a:lnTo>
                <a:lnTo>
                  <a:pt x="10785846"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77311" y="5995915"/>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26814" y="-12579755"/>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0">
            <a:off x="262988" y="3149528"/>
            <a:ext cx="13524234" cy="1408774"/>
          </a:xfrm>
          <a:custGeom>
            <a:avLst/>
            <a:gdLst/>
            <a:ahLst/>
            <a:cxnLst/>
            <a:rect r="r" b="b" t="t" l="l"/>
            <a:pathLst>
              <a:path h="1408774" w="13524234">
                <a:moveTo>
                  <a:pt x="0" y="1408775"/>
                </a:moveTo>
                <a:lnTo>
                  <a:pt x="13524234" y="1408775"/>
                </a:lnTo>
                <a:lnTo>
                  <a:pt x="13524234" y="0"/>
                </a:lnTo>
                <a:lnTo>
                  <a:pt x="0" y="0"/>
                </a:lnTo>
                <a:lnTo>
                  <a:pt x="0" y="1408775"/>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5654953" y="1391960"/>
            <a:ext cx="1742533" cy="1497489"/>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10" id="10"/>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001315" y="9623093"/>
            <a:ext cx="3023790" cy="30237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829189" y="-363803"/>
            <a:ext cx="963416" cy="96341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963696" y="8776592"/>
            <a:ext cx="963416" cy="96341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429677" y="839899"/>
            <a:ext cx="428212" cy="42821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962722" y="4215214"/>
            <a:ext cx="9226179" cy="3339465"/>
          </a:xfrm>
          <a:prstGeom prst="rect">
            <a:avLst/>
          </a:prstGeom>
        </p:spPr>
        <p:txBody>
          <a:bodyPr anchor="t" rtlCol="false" tIns="0" lIns="0" bIns="0" rIns="0">
            <a:spAutoFit/>
          </a:bodyPr>
          <a:lstStyle/>
          <a:p>
            <a:pPr algn="l">
              <a:lnSpc>
                <a:spcPts val="3360"/>
              </a:lnSpc>
            </a:pPr>
            <a:r>
              <a:rPr lang="en-US" sz="2400">
                <a:solidFill>
                  <a:srgbClr val="000000"/>
                </a:solidFill>
                <a:latin typeface="Playfair Display"/>
                <a:ea typeface="Playfair Display"/>
                <a:cs typeface="Playfair Display"/>
                <a:sym typeface="Playfair Display"/>
              </a:rPr>
              <a:t>StudyMate specializes in one powerful feature: </a:t>
            </a:r>
          </a:p>
          <a:p>
            <a:pPr algn="l">
              <a:lnSpc>
                <a:spcPts val="3360"/>
              </a:lnSpc>
            </a:pPr>
            <a:r>
              <a:rPr lang="en-US" sz="2400">
                <a:solidFill>
                  <a:srgbClr val="000000"/>
                </a:solidFill>
                <a:latin typeface="Playfair Display"/>
                <a:ea typeface="Playfair Display"/>
                <a:cs typeface="Playfair Display"/>
                <a:sym typeface="Playfair Display"/>
              </a:rPr>
              <a:t>Instant academic Q&amp;A. The chatbot answers questions clearly and accurately, with explanations tailored for student understanding. It’s especially useful for reviewing lecture content, clarifying terminology, or checking answers to practice questions. While summarisation features were planned, our current release focuses fully on refining this core Q&amp;A capability.</a:t>
            </a:r>
          </a:p>
          <a:p>
            <a:pPr algn="l" marL="0" indent="0" lvl="0">
              <a:lnSpc>
                <a:spcPts val="3360"/>
              </a:lnSpc>
              <a:spcBef>
                <a:spcPct val="0"/>
              </a:spcBef>
            </a:pPr>
          </a:p>
        </p:txBody>
      </p:sp>
      <p:sp>
        <p:nvSpPr>
          <p:cNvPr name="TextBox 24" id="24"/>
          <p:cNvSpPr txBox="true"/>
          <p:nvPr/>
        </p:nvSpPr>
        <p:spPr>
          <a:xfrm rot="0">
            <a:off x="5743420" y="2069392"/>
            <a:ext cx="9911533" cy="1080136"/>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Key Features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10301" y="-5520822"/>
            <a:ext cx="9908664" cy="9450388"/>
          </a:xfrm>
          <a:custGeom>
            <a:avLst/>
            <a:gdLst/>
            <a:ahLst/>
            <a:cxnLst/>
            <a:rect r="r" b="b" t="t" l="l"/>
            <a:pathLst>
              <a:path h="9450388" w="9908664">
                <a:moveTo>
                  <a:pt x="0" y="0"/>
                </a:moveTo>
                <a:lnTo>
                  <a:pt x="9908664" y="0"/>
                </a:lnTo>
                <a:lnTo>
                  <a:pt x="9908664" y="9450388"/>
                </a:lnTo>
                <a:lnTo>
                  <a:pt x="0" y="945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0488" y="1203702"/>
            <a:ext cx="428212" cy="4282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167090" y="8776592"/>
            <a:ext cx="677884" cy="677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38544" y="3254131"/>
            <a:ext cx="3917979" cy="3900244"/>
          </a:xfrm>
          <a:custGeom>
            <a:avLst/>
            <a:gdLst/>
            <a:ahLst/>
            <a:cxnLst/>
            <a:rect r="r" b="b" t="t" l="l"/>
            <a:pathLst>
              <a:path h="3900244" w="3917979">
                <a:moveTo>
                  <a:pt x="0" y="0"/>
                </a:moveTo>
                <a:lnTo>
                  <a:pt x="3917980" y="0"/>
                </a:lnTo>
                <a:lnTo>
                  <a:pt x="3917980" y="3900244"/>
                </a:lnTo>
                <a:lnTo>
                  <a:pt x="0" y="3900244"/>
                </a:lnTo>
                <a:lnTo>
                  <a:pt x="0" y="0"/>
                </a:lnTo>
                <a:close/>
              </a:path>
            </a:pathLst>
          </a:custGeom>
          <a:blipFill>
            <a:blip r:embed="rId6"/>
            <a:stretch>
              <a:fillRect l="0" t="-454" r="0" b="0"/>
            </a:stretch>
          </a:blipFill>
        </p:spPr>
      </p:sp>
      <p:sp>
        <p:nvSpPr>
          <p:cNvPr name="Freeform 17" id="17"/>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true" rot="0">
            <a:off x="1905816" y="4228984"/>
            <a:ext cx="13081734" cy="1362681"/>
          </a:xfrm>
          <a:custGeom>
            <a:avLst/>
            <a:gdLst/>
            <a:ahLst/>
            <a:cxnLst/>
            <a:rect r="r" b="b" t="t" l="l"/>
            <a:pathLst>
              <a:path h="1362681" w="13081734">
                <a:moveTo>
                  <a:pt x="13081734" y="1362680"/>
                </a:moveTo>
                <a:lnTo>
                  <a:pt x="0" y="1362680"/>
                </a:lnTo>
                <a:lnTo>
                  <a:pt x="0" y="0"/>
                </a:lnTo>
                <a:lnTo>
                  <a:pt x="13081734" y="0"/>
                </a:lnTo>
                <a:lnTo>
                  <a:pt x="13081734" y="136268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2413991" y="1391960"/>
            <a:ext cx="1742533" cy="1497489"/>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6B7F8"/>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4311125" y="5297556"/>
            <a:ext cx="10542858" cy="2939416"/>
          </a:xfrm>
          <a:prstGeom prst="rect">
            <a:avLst/>
          </a:prstGeom>
        </p:spPr>
        <p:txBody>
          <a:bodyPr anchor="t" rtlCol="false" tIns="0" lIns="0" bIns="0" rIns="0">
            <a:spAutoFit/>
          </a:bodyPr>
          <a:lstStyle/>
          <a:p>
            <a:pPr algn="l" marL="0" indent="0" lvl="0">
              <a:lnSpc>
                <a:spcPts val="3393"/>
              </a:lnSpc>
              <a:spcBef>
                <a:spcPct val="0"/>
              </a:spcBef>
            </a:pPr>
            <a:r>
              <a:rPr lang="en-US" sz="2423">
                <a:solidFill>
                  <a:srgbClr val="000000"/>
                </a:solidFill>
                <a:latin typeface="Playfair Display"/>
                <a:ea typeface="Playfair Display"/>
                <a:cs typeface="Playfair Display"/>
                <a:sym typeface="Playfair Display"/>
              </a:rPr>
              <a:t>To promote StudyMate and ensure it resonates with our target users, we created several digital marketing assets using Canva. These include a clean, student-friendly logo that reflects the platform’s identity as a smart, reliable study buddy. We also designed a series of social media graphics suitable for Instagram and LinkedIn, highlighting StudyMate’s key features and benefits in a visually engaging format.</a:t>
            </a:r>
          </a:p>
          <a:p>
            <a:pPr algn="l" marL="0" indent="0" lvl="0">
              <a:lnSpc>
                <a:spcPts val="3393"/>
              </a:lnSpc>
              <a:spcBef>
                <a:spcPct val="0"/>
              </a:spcBef>
            </a:pPr>
          </a:p>
        </p:txBody>
      </p:sp>
      <p:sp>
        <p:nvSpPr>
          <p:cNvPr name="TextBox 24" id="24"/>
          <p:cNvSpPr txBox="true"/>
          <p:nvPr/>
        </p:nvSpPr>
        <p:spPr>
          <a:xfrm rot="0">
            <a:off x="5561976" y="2340995"/>
            <a:ext cx="8591677" cy="1927861"/>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Marketing techniques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10301" y="-5520822"/>
            <a:ext cx="9908664" cy="9450388"/>
          </a:xfrm>
          <a:custGeom>
            <a:avLst/>
            <a:gdLst/>
            <a:ahLst/>
            <a:cxnLst/>
            <a:rect r="r" b="b" t="t" l="l"/>
            <a:pathLst>
              <a:path h="9450388" w="9908664">
                <a:moveTo>
                  <a:pt x="0" y="0"/>
                </a:moveTo>
                <a:lnTo>
                  <a:pt x="9908664" y="0"/>
                </a:lnTo>
                <a:lnTo>
                  <a:pt x="9908664" y="9450388"/>
                </a:lnTo>
                <a:lnTo>
                  <a:pt x="0" y="945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0488" y="1203702"/>
            <a:ext cx="428212" cy="4282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167090" y="8776592"/>
            <a:ext cx="677884" cy="677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38544" y="3254131"/>
            <a:ext cx="3917979" cy="3900244"/>
          </a:xfrm>
          <a:custGeom>
            <a:avLst/>
            <a:gdLst/>
            <a:ahLst/>
            <a:cxnLst/>
            <a:rect r="r" b="b" t="t" l="l"/>
            <a:pathLst>
              <a:path h="3900244" w="3917979">
                <a:moveTo>
                  <a:pt x="0" y="0"/>
                </a:moveTo>
                <a:lnTo>
                  <a:pt x="3917980" y="0"/>
                </a:lnTo>
                <a:lnTo>
                  <a:pt x="3917980" y="3900244"/>
                </a:lnTo>
                <a:lnTo>
                  <a:pt x="0" y="3900244"/>
                </a:lnTo>
                <a:lnTo>
                  <a:pt x="0" y="0"/>
                </a:lnTo>
                <a:close/>
              </a:path>
            </a:pathLst>
          </a:custGeom>
          <a:blipFill>
            <a:blip r:embed="rId6"/>
            <a:stretch>
              <a:fillRect l="0" t="-454" r="0" b="0"/>
            </a:stretch>
          </a:blipFill>
        </p:spPr>
      </p:sp>
      <p:sp>
        <p:nvSpPr>
          <p:cNvPr name="Freeform 17" id="17"/>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true" rot="0">
            <a:off x="2413991" y="3929566"/>
            <a:ext cx="13081734" cy="1362681"/>
          </a:xfrm>
          <a:custGeom>
            <a:avLst/>
            <a:gdLst/>
            <a:ahLst/>
            <a:cxnLst/>
            <a:rect r="r" b="b" t="t" l="l"/>
            <a:pathLst>
              <a:path h="1362681" w="13081734">
                <a:moveTo>
                  <a:pt x="13081734" y="1362681"/>
                </a:moveTo>
                <a:lnTo>
                  <a:pt x="0" y="1362681"/>
                </a:lnTo>
                <a:lnTo>
                  <a:pt x="0" y="0"/>
                </a:lnTo>
                <a:lnTo>
                  <a:pt x="13081734" y="0"/>
                </a:lnTo>
                <a:lnTo>
                  <a:pt x="13081734" y="1362681"/>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2413991" y="1391960"/>
            <a:ext cx="1742533" cy="1497489"/>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6B7F8"/>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4444692" y="4817281"/>
            <a:ext cx="10542858" cy="3362685"/>
          </a:xfrm>
          <a:prstGeom prst="rect">
            <a:avLst/>
          </a:prstGeom>
        </p:spPr>
        <p:txBody>
          <a:bodyPr anchor="t" rtlCol="false" tIns="0" lIns="0" bIns="0" rIns="0">
            <a:spAutoFit/>
          </a:bodyPr>
          <a:lstStyle/>
          <a:p>
            <a:pPr algn="l">
              <a:lnSpc>
                <a:spcPts val="3393"/>
              </a:lnSpc>
            </a:pPr>
            <a:r>
              <a:rPr lang="en-US" sz="2423">
                <a:solidFill>
                  <a:srgbClr val="000000"/>
                </a:solidFill>
                <a:latin typeface="Playfair Display"/>
                <a:ea typeface="Playfair Display"/>
                <a:cs typeface="Playfair Display"/>
                <a:sym typeface="Playfair Display"/>
              </a:rPr>
              <a:t>In addition, we created UI mockups to demonstrate what users can expect when interacting with the chatbot. These visuals played a crucial role in pitching StudyMate during our presentations and user demos. We also developed explainer graphics that outline how to use the chatbot step-by-step, helping to guide first-time users.</a:t>
            </a:r>
          </a:p>
          <a:p>
            <a:pPr algn="l" marL="0" indent="0" lvl="0">
              <a:lnSpc>
                <a:spcPts val="3393"/>
              </a:lnSpc>
              <a:spcBef>
                <a:spcPct val="0"/>
              </a:spcBef>
            </a:pPr>
            <a:r>
              <a:rPr lang="en-US" sz="2423">
                <a:solidFill>
                  <a:srgbClr val="000000"/>
                </a:solidFill>
                <a:latin typeface="Playfair Display"/>
                <a:ea typeface="Playfair Display"/>
                <a:cs typeface="Playfair Display"/>
                <a:sym typeface="Playfair Display"/>
              </a:rPr>
              <a:t>These assets helped us communicate the value of StudyMate effectively and professionally, especially in academic and project showcases.</a:t>
            </a:r>
          </a:p>
          <a:p>
            <a:pPr algn="l" marL="0" indent="0" lvl="0">
              <a:lnSpc>
                <a:spcPts val="3393"/>
              </a:lnSpc>
              <a:spcBef>
                <a:spcPct val="0"/>
              </a:spcBef>
            </a:pPr>
          </a:p>
        </p:txBody>
      </p:sp>
      <p:sp>
        <p:nvSpPr>
          <p:cNvPr name="TextBox 24" id="24"/>
          <p:cNvSpPr txBox="true"/>
          <p:nvPr/>
        </p:nvSpPr>
        <p:spPr>
          <a:xfrm rot="0">
            <a:off x="5561976" y="2001705"/>
            <a:ext cx="8591677" cy="1927861"/>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Marketing techniques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5279" y="-6854389"/>
            <a:ext cx="9908664" cy="9450388"/>
          </a:xfrm>
          <a:custGeom>
            <a:avLst/>
            <a:gdLst/>
            <a:ahLst/>
            <a:cxnLst/>
            <a:rect r="r" b="b" t="t" l="l"/>
            <a:pathLst>
              <a:path h="9450388" w="9908664">
                <a:moveTo>
                  <a:pt x="0" y="0"/>
                </a:moveTo>
                <a:lnTo>
                  <a:pt x="9908664" y="0"/>
                </a:lnTo>
                <a:lnTo>
                  <a:pt x="9908664" y="9450389"/>
                </a:lnTo>
                <a:lnTo>
                  <a:pt x="0" y="945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825388" cy="10287000"/>
            <a:chOff x="0" y="0"/>
            <a:chExt cx="1270884" cy="2709333"/>
          </a:xfrm>
        </p:grpSpPr>
        <p:sp>
          <p:nvSpPr>
            <p:cNvPr name="Freeform 7" id="7"/>
            <p:cNvSpPr/>
            <p:nvPr/>
          </p:nvSpPr>
          <p:spPr>
            <a:xfrm flipH="false" flipV="false" rot="0">
              <a:off x="0" y="0"/>
              <a:ext cx="1270884" cy="2709333"/>
            </a:xfrm>
            <a:custGeom>
              <a:avLst/>
              <a:gdLst/>
              <a:ahLst/>
              <a:cxnLst/>
              <a:rect r="r" b="b" t="t" l="l"/>
              <a:pathLst>
                <a:path h="2709333" w="1270884">
                  <a:moveTo>
                    <a:pt x="0" y="0"/>
                  </a:moveTo>
                  <a:lnTo>
                    <a:pt x="1270884" y="0"/>
                  </a:lnTo>
                  <a:lnTo>
                    <a:pt x="1270884" y="2709333"/>
                  </a:lnTo>
                  <a:lnTo>
                    <a:pt x="0" y="2709333"/>
                  </a:lnTo>
                  <a:close/>
                </a:path>
              </a:pathLst>
            </a:custGeom>
            <a:solidFill>
              <a:srgbClr val="36B7F8"/>
            </a:solidFill>
          </p:spPr>
        </p:sp>
        <p:sp>
          <p:nvSpPr>
            <p:cNvPr name="TextBox 8" id="8"/>
            <p:cNvSpPr txBox="true"/>
            <p:nvPr/>
          </p:nvSpPr>
          <p:spPr>
            <a:xfrm>
              <a:off x="0" y="-38100"/>
              <a:ext cx="1270884"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963416" cy="963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0488" y="1203702"/>
            <a:ext cx="428212" cy="4282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167090" y="8776592"/>
            <a:ext cx="677884" cy="6778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true" rot="0">
            <a:off x="3844974" y="4938939"/>
            <a:ext cx="13081734" cy="1362681"/>
          </a:xfrm>
          <a:custGeom>
            <a:avLst/>
            <a:gdLst/>
            <a:ahLst/>
            <a:cxnLst/>
            <a:rect r="r" b="b" t="t" l="l"/>
            <a:pathLst>
              <a:path h="1362681" w="13081734">
                <a:moveTo>
                  <a:pt x="0" y="1362680"/>
                </a:moveTo>
                <a:lnTo>
                  <a:pt x="13081734" y="1362680"/>
                </a:lnTo>
                <a:lnTo>
                  <a:pt x="13081734" y="0"/>
                </a:lnTo>
                <a:lnTo>
                  <a:pt x="0" y="0"/>
                </a:lnTo>
                <a:lnTo>
                  <a:pt x="0" y="136268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2413991" y="1391960"/>
            <a:ext cx="1742533" cy="1497489"/>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5061453" y="5786664"/>
            <a:ext cx="8475303" cy="845820"/>
          </a:xfrm>
          <a:prstGeom prst="rect">
            <a:avLst/>
          </a:prstGeom>
        </p:spPr>
        <p:txBody>
          <a:bodyPr anchor="t" rtlCol="false" tIns="0" lIns="0" bIns="0" rIns="0">
            <a:spAutoFit/>
          </a:bodyPr>
          <a:lstStyle/>
          <a:p>
            <a:pPr algn="l" marL="0" indent="0" lvl="0">
              <a:lnSpc>
                <a:spcPts val="3090"/>
              </a:lnSpc>
            </a:pPr>
            <a:r>
              <a:rPr lang="en-US" sz="3000">
                <a:solidFill>
                  <a:srgbClr val="000000"/>
                </a:solidFill>
                <a:latin typeface="Aloja"/>
                <a:ea typeface="Aloja"/>
                <a:cs typeface="Aloja"/>
                <a:sym typeface="Aloja"/>
              </a:rPr>
              <a:t>Challenges we faced and what we plan to enhance</a:t>
            </a:r>
          </a:p>
        </p:txBody>
      </p:sp>
      <p:sp>
        <p:nvSpPr>
          <p:cNvPr name="TextBox 26" id="26"/>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36B7F8"/>
                </a:solidFill>
                <a:latin typeface="Aloja"/>
                <a:ea typeface="Aloja"/>
                <a:cs typeface="Aloja"/>
                <a:sym typeface="Aloja"/>
              </a:rPr>
              <a:t>5</a:t>
            </a:r>
          </a:p>
        </p:txBody>
      </p:sp>
      <p:sp>
        <p:nvSpPr>
          <p:cNvPr name="TextBox 27" id="27"/>
          <p:cNvSpPr txBox="true"/>
          <p:nvPr/>
        </p:nvSpPr>
        <p:spPr>
          <a:xfrm rot="0">
            <a:off x="5061453" y="2725963"/>
            <a:ext cx="11520093" cy="2212976"/>
          </a:xfrm>
          <a:prstGeom prst="rect">
            <a:avLst/>
          </a:prstGeom>
        </p:spPr>
        <p:txBody>
          <a:bodyPr anchor="t" rtlCol="false" tIns="0" lIns="0" bIns="0" rIns="0">
            <a:spAutoFit/>
          </a:bodyPr>
          <a:lstStyle/>
          <a:p>
            <a:pPr algn="l" marL="0" indent="0" lvl="0">
              <a:lnSpc>
                <a:spcPts val="8000"/>
              </a:lnSpc>
            </a:pPr>
            <a:r>
              <a:rPr lang="en-US" sz="8000">
                <a:solidFill>
                  <a:srgbClr val="000000"/>
                </a:solidFill>
                <a:latin typeface="Aloja"/>
                <a:ea typeface="Aloja"/>
                <a:cs typeface="Aloja"/>
                <a:sym typeface="Aloja"/>
              </a:rPr>
              <a:t>Our challenges &amp; Future developments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621027" y="6731774"/>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91742" y="-4236771"/>
            <a:ext cx="5899867" cy="7919285"/>
          </a:xfrm>
          <a:custGeom>
            <a:avLst/>
            <a:gdLst/>
            <a:ahLst/>
            <a:cxnLst/>
            <a:rect r="r" b="b" t="t" l="l"/>
            <a:pathLst>
              <a:path h="7919285" w="5899867">
                <a:moveTo>
                  <a:pt x="0" y="0"/>
                </a:moveTo>
                <a:lnTo>
                  <a:pt x="5899868" y="0"/>
                </a:lnTo>
                <a:lnTo>
                  <a:pt x="5899868" y="7919286"/>
                </a:lnTo>
                <a:lnTo>
                  <a:pt x="0" y="7919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904513" y="1028700"/>
            <a:ext cx="1742533" cy="1497489"/>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6" id="6"/>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6963696" y="8776592"/>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78135" y="4288240"/>
            <a:ext cx="2978570" cy="5451768"/>
            <a:chOff x="0" y="0"/>
            <a:chExt cx="784479" cy="1435857"/>
          </a:xfrm>
        </p:grpSpPr>
        <p:sp>
          <p:nvSpPr>
            <p:cNvPr name="Freeform 11" id="11"/>
            <p:cNvSpPr/>
            <p:nvPr/>
          </p:nvSpPr>
          <p:spPr>
            <a:xfrm flipH="false" flipV="false" rot="0">
              <a:off x="0" y="0"/>
              <a:ext cx="784479" cy="1435857"/>
            </a:xfrm>
            <a:custGeom>
              <a:avLst/>
              <a:gdLst/>
              <a:ahLst/>
              <a:cxnLst/>
              <a:rect r="r" b="b" t="t" l="l"/>
              <a:pathLst>
                <a:path h="1435857" w="784479">
                  <a:moveTo>
                    <a:pt x="132560" y="0"/>
                  </a:moveTo>
                  <a:lnTo>
                    <a:pt x="651920" y="0"/>
                  </a:lnTo>
                  <a:cubicBezTo>
                    <a:pt x="687077" y="0"/>
                    <a:pt x="720794" y="13966"/>
                    <a:pt x="745653" y="38826"/>
                  </a:cubicBezTo>
                  <a:cubicBezTo>
                    <a:pt x="770513" y="63686"/>
                    <a:pt x="784479" y="97403"/>
                    <a:pt x="784479" y="132560"/>
                  </a:cubicBezTo>
                  <a:lnTo>
                    <a:pt x="784479" y="1303297"/>
                  </a:lnTo>
                  <a:cubicBezTo>
                    <a:pt x="784479" y="1338454"/>
                    <a:pt x="770513" y="1372171"/>
                    <a:pt x="745653" y="1397031"/>
                  </a:cubicBezTo>
                  <a:cubicBezTo>
                    <a:pt x="720794" y="1421891"/>
                    <a:pt x="687077" y="1435857"/>
                    <a:pt x="651920" y="1435857"/>
                  </a:cubicBezTo>
                  <a:lnTo>
                    <a:pt x="132560" y="1435857"/>
                  </a:lnTo>
                  <a:cubicBezTo>
                    <a:pt x="97403" y="1435857"/>
                    <a:pt x="63686" y="1421891"/>
                    <a:pt x="38826" y="1397031"/>
                  </a:cubicBezTo>
                  <a:cubicBezTo>
                    <a:pt x="13966" y="1372171"/>
                    <a:pt x="0" y="1338454"/>
                    <a:pt x="0" y="1303297"/>
                  </a:cubicBezTo>
                  <a:lnTo>
                    <a:pt x="0" y="132560"/>
                  </a:lnTo>
                  <a:cubicBezTo>
                    <a:pt x="0" y="97403"/>
                    <a:pt x="13966" y="63686"/>
                    <a:pt x="38826" y="38826"/>
                  </a:cubicBezTo>
                  <a:cubicBezTo>
                    <a:pt x="63686" y="13966"/>
                    <a:pt x="97403" y="0"/>
                    <a:pt x="132560" y="0"/>
                  </a:cubicBezTo>
                  <a:close/>
                </a:path>
              </a:pathLst>
            </a:custGeom>
            <a:gradFill rotWithShape="true">
              <a:gsLst>
                <a:gs pos="0">
                  <a:srgbClr val="5DE0E6">
                    <a:alpha val="100000"/>
                  </a:srgbClr>
                </a:gs>
                <a:gs pos="100000">
                  <a:srgbClr val="004AAD">
                    <a:alpha val="100000"/>
                  </a:srgbClr>
                </a:gs>
              </a:gsLst>
              <a:lin ang="0"/>
            </a:gradFill>
          </p:spPr>
        </p:sp>
        <p:sp>
          <p:nvSpPr>
            <p:cNvPr name="TextBox 12" id="12"/>
            <p:cNvSpPr txBox="true"/>
            <p:nvPr/>
          </p:nvSpPr>
          <p:spPr>
            <a:xfrm>
              <a:off x="0" y="-38100"/>
              <a:ext cx="784479" cy="1473957"/>
            </a:xfrm>
            <a:prstGeom prst="rect">
              <a:avLst/>
            </a:prstGeom>
          </p:spPr>
          <p:txBody>
            <a:bodyPr anchor="ctr" rtlCol="false" tIns="50800" lIns="50800" bIns="50800" rIns="50800"/>
            <a:lstStyle/>
            <a:p>
              <a:pPr algn="ctr">
                <a:lnSpc>
                  <a:spcPts val="2659"/>
                </a:lnSpc>
                <a:spcBef>
                  <a:spcPct val="0"/>
                </a:spcBef>
              </a:pPr>
            </a:p>
            <a:p>
              <a:pPr algn="ctr">
                <a:lnSpc>
                  <a:spcPts val="2659"/>
                </a:lnSpc>
                <a:spcBef>
                  <a:spcPct val="0"/>
                </a:spcBef>
              </a:pPr>
            </a:p>
          </p:txBody>
        </p:sp>
      </p:grpSp>
      <p:grpSp>
        <p:nvGrpSpPr>
          <p:cNvPr name="Group 13" id="13"/>
          <p:cNvGrpSpPr/>
          <p:nvPr/>
        </p:nvGrpSpPr>
        <p:grpSpPr>
          <a:xfrm rot="0">
            <a:off x="4142714" y="4288240"/>
            <a:ext cx="2978570" cy="5451768"/>
            <a:chOff x="0" y="0"/>
            <a:chExt cx="784479" cy="1435857"/>
          </a:xfrm>
        </p:grpSpPr>
        <p:sp>
          <p:nvSpPr>
            <p:cNvPr name="Freeform 14" id="14"/>
            <p:cNvSpPr/>
            <p:nvPr/>
          </p:nvSpPr>
          <p:spPr>
            <a:xfrm flipH="false" flipV="false" rot="0">
              <a:off x="0" y="0"/>
              <a:ext cx="784479" cy="1435857"/>
            </a:xfrm>
            <a:custGeom>
              <a:avLst/>
              <a:gdLst/>
              <a:ahLst/>
              <a:cxnLst/>
              <a:rect r="r" b="b" t="t" l="l"/>
              <a:pathLst>
                <a:path h="1435857" w="784479">
                  <a:moveTo>
                    <a:pt x="132560" y="0"/>
                  </a:moveTo>
                  <a:lnTo>
                    <a:pt x="651920" y="0"/>
                  </a:lnTo>
                  <a:cubicBezTo>
                    <a:pt x="687077" y="0"/>
                    <a:pt x="720794" y="13966"/>
                    <a:pt x="745653" y="38826"/>
                  </a:cubicBezTo>
                  <a:cubicBezTo>
                    <a:pt x="770513" y="63686"/>
                    <a:pt x="784479" y="97403"/>
                    <a:pt x="784479" y="132560"/>
                  </a:cubicBezTo>
                  <a:lnTo>
                    <a:pt x="784479" y="1303297"/>
                  </a:lnTo>
                  <a:cubicBezTo>
                    <a:pt x="784479" y="1338454"/>
                    <a:pt x="770513" y="1372171"/>
                    <a:pt x="745653" y="1397031"/>
                  </a:cubicBezTo>
                  <a:cubicBezTo>
                    <a:pt x="720794" y="1421891"/>
                    <a:pt x="687077" y="1435857"/>
                    <a:pt x="651920" y="1435857"/>
                  </a:cubicBezTo>
                  <a:lnTo>
                    <a:pt x="132560" y="1435857"/>
                  </a:lnTo>
                  <a:cubicBezTo>
                    <a:pt x="97403" y="1435857"/>
                    <a:pt x="63686" y="1421891"/>
                    <a:pt x="38826" y="1397031"/>
                  </a:cubicBezTo>
                  <a:cubicBezTo>
                    <a:pt x="13966" y="1372171"/>
                    <a:pt x="0" y="1338454"/>
                    <a:pt x="0" y="1303297"/>
                  </a:cubicBezTo>
                  <a:lnTo>
                    <a:pt x="0" y="132560"/>
                  </a:lnTo>
                  <a:cubicBezTo>
                    <a:pt x="0" y="97403"/>
                    <a:pt x="13966" y="63686"/>
                    <a:pt x="38826" y="38826"/>
                  </a:cubicBezTo>
                  <a:cubicBezTo>
                    <a:pt x="63686" y="13966"/>
                    <a:pt x="97403" y="0"/>
                    <a:pt x="132560" y="0"/>
                  </a:cubicBezTo>
                  <a:close/>
                </a:path>
              </a:pathLst>
            </a:custGeom>
            <a:gradFill rotWithShape="true">
              <a:gsLst>
                <a:gs pos="0">
                  <a:srgbClr val="5DE0E6">
                    <a:alpha val="100000"/>
                  </a:srgbClr>
                </a:gs>
                <a:gs pos="100000">
                  <a:srgbClr val="004AAD">
                    <a:alpha val="100000"/>
                  </a:srgbClr>
                </a:gs>
              </a:gsLst>
              <a:lin ang="0"/>
            </a:gradFill>
          </p:spPr>
        </p:sp>
        <p:sp>
          <p:nvSpPr>
            <p:cNvPr name="TextBox 15" id="15"/>
            <p:cNvSpPr txBox="true"/>
            <p:nvPr/>
          </p:nvSpPr>
          <p:spPr>
            <a:xfrm>
              <a:off x="0" y="-38100"/>
              <a:ext cx="784479" cy="1473957"/>
            </a:xfrm>
            <a:prstGeom prst="rect">
              <a:avLst/>
            </a:prstGeom>
          </p:spPr>
          <p:txBody>
            <a:bodyPr anchor="ctr" rtlCol="false" tIns="50800" lIns="50800" bIns="50800" rIns="50800"/>
            <a:lstStyle/>
            <a:p>
              <a:pPr algn="ctr">
                <a:lnSpc>
                  <a:spcPts val="2659"/>
                </a:lnSpc>
                <a:spcBef>
                  <a:spcPct val="0"/>
                </a:spcBef>
              </a:pPr>
            </a:p>
            <a:p>
              <a:pPr algn="ctr">
                <a:lnSpc>
                  <a:spcPts val="2659"/>
                </a:lnSpc>
                <a:spcBef>
                  <a:spcPct val="0"/>
                </a:spcBef>
              </a:pPr>
            </a:p>
          </p:txBody>
        </p:sp>
      </p:grpSp>
      <p:grpSp>
        <p:nvGrpSpPr>
          <p:cNvPr name="Group 16" id="16"/>
          <p:cNvGrpSpPr/>
          <p:nvPr/>
        </p:nvGrpSpPr>
        <p:grpSpPr>
          <a:xfrm rot="0">
            <a:off x="7654684" y="4288240"/>
            <a:ext cx="2978570" cy="5451768"/>
            <a:chOff x="0" y="0"/>
            <a:chExt cx="784479" cy="1435857"/>
          </a:xfrm>
        </p:grpSpPr>
        <p:sp>
          <p:nvSpPr>
            <p:cNvPr name="Freeform 17" id="17"/>
            <p:cNvSpPr/>
            <p:nvPr/>
          </p:nvSpPr>
          <p:spPr>
            <a:xfrm flipH="false" flipV="false" rot="0">
              <a:off x="0" y="0"/>
              <a:ext cx="784479" cy="1435857"/>
            </a:xfrm>
            <a:custGeom>
              <a:avLst/>
              <a:gdLst/>
              <a:ahLst/>
              <a:cxnLst/>
              <a:rect r="r" b="b" t="t" l="l"/>
              <a:pathLst>
                <a:path h="1435857" w="784479">
                  <a:moveTo>
                    <a:pt x="132560" y="0"/>
                  </a:moveTo>
                  <a:lnTo>
                    <a:pt x="651920" y="0"/>
                  </a:lnTo>
                  <a:cubicBezTo>
                    <a:pt x="687077" y="0"/>
                    <a:pt x="720794" y="13966"/>
                    <a:pt x="745653" y="38826"/>
                  </a:cubicBezTo>
                  <a:cubicBezTo>
                    <a:pt x="770513" y="63686"/>
                    <a:pt x="784479" y="97403"/>
                    <a:pt x="784479" y="132560"/>
                  </a:cubicBezTo>
                  <a:lnTo>
                    <a:pt x="784479" y="1303297"/>
                  </a:lnTo>
                  <a:cubicBezTo>
                    <a:pt x="784479" y="1338454"/>
                    <a:pt x="770513" y="1372171"/>
                    <a:pt x="745653" y="1397031"/>
                  </a:cubicBezTo>
                  <a:cubicBezTo>
                    <a:pt x="720794" y="1421891"/>
                    <a:pt x="687077" y="1435857"/>
                    <a:pt x="651920" y="1435857"/>
                  </a:cubicBezTo>
                  <a:lnTo>
                    <a:pt x="132560" y="1435857"/>
                  </a:lnTo>
                  <a:cubicBezTo>
                    <a:pt x="97403" y="1435857"/>
                    <a:pt x="63686" y="1421891"/>
                    <a:pt x="38826" y="1397031"/>
                  </a:cubicBezTo>
                  <a:cubicBezTo>
                    <a:pt x="13966" y="1372171"/>
                    <a:pt x="0" y="1338454"/>
                    <a:pt x="0" y="1303297"/>
                  </a:cubicBezTo>
                  <a:lnTo>
                    <a:pt x="0" y="132560"/>
                  </a:lnTo>
                  <a:cubicBezTo>
                    <a:pt x="0" y="97403"/>
                    <a:pt x="13966" y="63686"/>
                    <a:pt x="38826" y="38826"/>
                  </a:cubicBezTo>
                  <a:cubicBezTo>
                    <a:pt x="63686" y="13966"/>
                    <a:pt x="97403" y="0"/>
                    <a:pt x="132560" y="0"/>
                  </a:cubicBezTo>
                  <a:close/>
                </a:path>
              </a:pathLst>
            </a:custGeom>
            <a:gradFill rotWithShape="true">
              <a:gsLst>
                <a:gs pos="0">
                  <a:srgbClr val="5DE0E6">
                    <a:alpha val="100000"/>
                  </a:srgbClr>
                </a:gs>
                <a:gs pos="100000">
                  <a:srgbClr val="004AAD">
                    <a:alpha val="100000"/>
                  </a:srgbClr>
                </a:gs>
              </a:gsLst>
              <a:lin ang="0"/>
            </a:gradFill>
          </p:spPr>
        </p:sp>
        <p:sp>
          <p:nvSpPr>
            <p:cNvPr name="TextBox 18" id="18"/>
            <p:cNvSpPr txBox="true"/>
            <p:nvPr/>
          </p:nvSpPr>
          <p:spPr>
            <a:xfrm>
              <a:off x="0" y="-38100"/>
              <a:ext cx="784479" cy="1473957"/>
            </a:xfrm>
            <a:prstGeom prst="rect">
              <a:avLst/>
            </a:prstGeom>
          </p:spPr>
          <p:txBody>
            <a:bodyPr anchor="ctr" rtlCol="false" tIns="50800" lIns="50800" bIns="50800" rIns="50800"/>
            <a:lstStyle/>
            <a:p>
              <a:pPr algn="ctr">
                <a:lnSpc>
                  <a:spcPts val="2659"/>
                </a:lnSpc>
                <a:spcBef>
                  <a:spcPct val="0"/>
                </a:spcBef>
              </a:pPr>
            </a:p>
            <a:p>
              <a:pPr algn="ctr">
                <a:lnSpc>
                  <a:spcPts val="2659"/>
                </a:lnSpc>
                <a:spcBef>
                  <a:spcPct val="0"/>
                </a:spcBef>
              </a:pPr>
            </a:p>
          </p:txBody>
        </p:sp>
      </p:grpSp>
      <p:grpSp>
        <p:nvGrpSpPr>
          <p:cNvPr name="Group 19" id="19"/>
          <p:cNvGrpSpPr/>
          <p:nvPr/>
        </p:nvGrpSpPr>
        <p:grpSpPr>
          <a:xfrm rot="0">
            <a:off x="11166653" y="4196453"/>
            <a:ext cx="2978570" cy="5451768"/>
            <a:chOff x="0" y="0"/>
            <a:chExt cx="784479" cy="1435857"/>
          </a:xfrm>
        </p:grpSpPr>
        <p:sp>
          <p:nvSpPr>
            <p:cNvPr name="Freeform 20" id="20"/>
            <p:cNvSpPr/>
            <p:nvPr/>
          </p:nvSpPr>
          <p:spPr>
            <a:xfrm flipH="false" flipV="false" rot="0">
              <a:off x="0" y="0"/>
              <a:ext cx="784479" cy="1435857"/>
            </a:xfrm>
            <a:custGeom>
              <a:avLst/>
              <a:gdLst/>
              <a:ahLst/>
              <a:cxnLst/>
              <a:rect r="r" b="b" t="t" l="l"/>
              <a:pathLst>
                <a:path h="1435857" w="784479">
                  <a:moveTo>
                    <a:pt x="132560" y="0"/>
                  </a:moveTo>
                  <a:lnTo>
                    <a:pt x="651920" y="0"/>
                  </a:lnTo>
                  <a:cubicBezTo>
                    <a:pt x="687077" y="0"/>
                    <a:pt x="720794" y="13966"/>
                    <a:pt x="745653" y="38826"/>
                  </a:cubicBezTo>
                  <a:cubicBezTo>
                    <a:pt x="770513" y="63686"/>
                    <a:pt x="784479" y="97403"/>
                    <a:pt x="784479" y="132560"/>
                  </a:cubicBezTo>
                  <a:lnTo>
                    <a:pt x="784479" y="1303297"/>
                  </a:lnTo>
                  <a:cubicBezTo>
                    <a:pt x="784479" y="1338454"/>
                    <a:pt x="770513" y="1372171"/>
                    <a:pt x="745653" y="1397031"/>
                  </a:cubicBezTo>
                  <a:cubicBezTo>
                    <a:pt x="720794" y="1421891"/>
                    <a:pt x="687077" y="1435857"/>
                    <a:pt x="651920" y="1435857"/>
                  </a:cubicBezTo>
                  <a:lnTo>
                    <a:pt x="132560" y="1435857"/>
                  </a:lnTo>
                  <a:cubicBezTo>
                    <a:pt x="97403" y="1435857"/>
                    <a:pt x="63686" y="1421891"/>
                    <a:pt x="38826" y="1397031"/>
                  </a:cubicBezTo>
                  <a:cubicBezTo>
                    <a:pt x="13966" y="1372171"/>
                    <a:pt x="0" y="1338454"/>
                    <a:pt x="0" y="1303297"/>
                  </a:cubicBezTo>
                  <a:lnTo>
                    <a:pt x="0" y="132560"/>
                  </a:lnTo>
                  <a:cubicBezTo>
                    <a:pt x="0" y="97403"/>
                    <a:pt x="13966" y="63686"/>
                    <a:pt x="38826" y="38826"/>
                  </a:cubicBezTo>
                  <a:cubicBezTo>
                    <a:pt x="63686" y="13966"/>
                    <a:pt x="97403" y="0"/>
                    <a:pt x="132560" y="0"/>
                  </a:cubicBezTo>
                  <a:close/>
                </a:path>
              </a:pathLst>
            </a:custGeom>
            <a:gradFill rotWithShape="true">
              <a:gsLst>
                <a:gs pos="0">
                  <a:srgbClr val="5DE0E6">
                    <a:alpha val="100000"/>
                  </a:srgbClr>
                </a:gs>
                <a:gs pos="100000">
                  <a:srgbClr val="004AAD">
                    <a:alpha val="100000"/>
                  </a:srgbClr>
                </a:gs>
              </a:gsLst>
              <a:lin ang="0"/>
            </a:gradFill>
          </p:spPr>
        </p:sp>
        <p:sp>
          <p:nvSpPr>
            <p:cNvPr name="TextBox 21" id="21"/>
            <p:cNvSpPr txBox="true"/>
            <p:nvPr/>
          </p:nvSpPr>
          <p:spPr>
            <a:xfrm>
              <a:off x="0" y="-38100"/>
              <a:ext cx="784479" cy="1473957"/>
            </a:xfrm>
            <a:prstGeom prst="rect">
              <a:avLst/>
            </a:prstGeom>
          </p:spPr>
          <p:txBody>
            <a:bodyPr anchor="ctr" rtlCol="false" tIns="50800" lIns="50800" bIns="50800" rIns="50800"/>
            <a:lstStyle/>
            <a:p>
              <a:pPr algn="ctr">
                <a:lnSpc>
                  <a:spcPts val="2659"/>
                </a:lnSpc>
                <a:spcBef>
                  <a:spcPct val="0"/>
                </a:spcBef>
              </a:pPr>
            </a:p>
            <a:p>
              <a:pPr algn="ctr">
                <a:lnSpc>
                  <a:spcPts val="2659"/>
                </a:lnSpc>
                <a:spcBef>
                  <a:spcPct val="0"/>
                </a:spcBef>
              </a:pPr>
            </a:p>
          </p:txBody>
        </p:sp>
      </p:grpSp>
      <p:grpSp>
        <p:nvGrpSpPr>
          <p:cNvPr name="Group 22" id="22"/>
          <p:cNvGrpSpPr/>
          <p:nvPr/>
        </p:nvGrpSpPr>
        <p:grpSpPr>
          <a:xfrm rot="0">
            <a:off x="14678623" y="4196453"/>
            <a:ext cx="2978570" cy="5451768"/>
            <a:chOff x="0" y="0"/>
            <a:chExt cx="784479" cy="1435857"/>
          </a:xfrm>
        </p:grpSpPr>
        <p:sp>
          <p:nvSpPr>
            <p:cNvPr name="Freeform 23" id="23"/>
            <p:cNvSpPr/>
            <p:nvPr/>
          </p:nvSpPr>
          <p:spPr>
            <a:xfrm flipH="false" flipV="false" rot="0">
              <a:off x="0" y="0"/>
              <a:ext cx="784479" cy="1435857"/>
            </a:xfrm>
            <a:custGeom>
              <a:avLst/>
              <a:gdLst/>
              <a:ahLst/>
              <a:cxnLst/>
              <a:rect r="r" b="b" t="t" l="l"/>
              <a:pathLst>
                <a:path h="1435857" w="784479">
                  <a:moveTo>
                    <a:pt x="132560" y="0"/>
                  </a:moveTo>
                  <a:lnTo>
                    <a:pt x="651920" y="0"/>
                  </a:lnTo>
                  <a:cubicBezTo>
                    <a:pt x="687077" y="0"/>
                    <a:pt x="720794" y="13966"/>
                    <a:pt x="745653" y="38826"/>
                  </a:cubicBezTo>
                  <a:cubicBezTo>
                    <a:pt x="770513" y="63686"/>
                    <a:pt x="784479" y="97403"/>
                    <a:pt x="784479" y="132560"/>
                  </a:cubicBezTo>
                  <a:lnTo>
                    <a:pt x="784479" y="1303297"/>
                  </a:lnTo>
                  <a:cubicBezTo>
                    <a:pt x="784479" y="1338454"/>
                    <a:pt x="770513" y="1372171"/>
                    <a:pt x="745653" y="1397031"/>
                  </a:cubicBezTo>
                  <a:cubicBezTo>
                    <a:pt x="720794" y="1421891"/>
                    <a:pt x="687077" y="1435857"/>
                    <a:pt x="651920" y="1435857"/>
                  </a:cubicBezTo>
                  <a:lnTo>
                    <a:pt x="132560" y="1435857"/>
                  </a:lnTo>
                  <a:cubicBezTo>
                    <a:pt x="97403" y="1435857"/>
                    <a:pt x="63686" y="1421891"/>
                    <a:pt x="38826" y="1397031"/>
                  </a:cubicBezTo>
                  <a:cubicBezTo>
                    <a:pt x="13966" y="1372171"/>
                    <a:pt x="0" y="1338454"/>
                    <a:pt x="0" y="1303297"/>
                  </a:cubicBezTo>
                  <a:lnTo>
                    <a:pt x="0" y="132560"/>
                  </a:lnTo>
                  <a:cubicBezTo>
                    <a:pt x="0" y="97403"/>
                    <a:pt x="13966" y="63686"/>
                    <a:pt x="38826" y="38826"/>
                  </a:cubicBezTo>
                  <a:cubicBezTo>
                    <a:pt x="63686" y="13966"/>
                    <a:pt x="97403" y="0"/>
                    <a:pt x="132560" y="0"/>
                  </a:cubicBezTo>
                  <a:close/>
                </a:path>
              </a:pathLst>
            </a:custGeom>
            <a:gradFill rotWithShape="true">
              <a:gsLst>
                <a:gs pos="0">
                  <a:srgbClr val="5DE0E6">
                    <a:alpha val="100000"/>
                  </a:srgbClr>
                </a:gs>
                <a:gs pos="100000">
                  <a:srgbClr val="004AAD">
                    <a:alpha val="100000"/>
                  </a:srgbClr>
                </a:gs>
              </a:gsLst>
              <a:lin ang="0"/>
            </a:gradFill>
          </p:spPr>
        </p:sp>
        <p:sp>
          <p:nvSpPr>
            <p:cNvPr name="TextBox 24" id="24"/>
            <p:cNvSpPr txBox="true"/>
            <p:nvPr/>
          </p:nvSpPr>
          <p:spPr>
            <a:xfrm>
              <a:off x="0" y="-38100"/>
              <a:ext cx="784479" cy="1473957"/>
            </a:xfrm>
            <a:prstGeom prst="rect">
              <a:avLst/>
            </a:prstGeom>
          </p:spPr>
          <p:txBody>
            <a:bodyPr anchor="ctr" rtlCol="false" tIns="50800" lIns="50800" bIns="50800" rIns="50800"/>
            <a:lstStyle/>
            <a:p>
              <a:pPr algn="ctr">
                <a:lnSpc>
                  <a:spcPts val="2659"/>
                </a:lnSpc>
                <a:spcBef>
                  <a:spcPct val="0"/>
                </a:spcBef>
              </a:pPr>
            </a:p>
            <a:p>
              <a:pPr algn="ctr">
                <a:lnSpc>
                  <a:spcPts val="2659"/>
                </a:lnSpc>
                <a:spcBef>
                  <a:spcPct val="0"/>
                </a:spcBef>
              </a:pPr>
            </a:p>
          </p:txBody>
        </p:sp>
      </p:grpSp>
      <p:sp>
        <p:nvSpPr>
          <p:cNvPr name="Freeform 25" id="25"/>
          <p:cNvSpPr/>
          <p:nvPr/>
        </p:nvSpPr>
        <p:spPr>
          <a:xfrm flipH="false" flipV="false" rot="0">
            <a:off x="11396877" y="5143500"/>
            <a:ext cx="2308613" cy="4504720"/>
          </a:xfrm>
          <a:custGeom>
            <a:avLst/>
            <a:gdLst/>
            <a:ahLst/>
            <a:cxnLst/>
            <a:rect r="r" b="b" t="t" l="l"/>
            <a:pathLst>
              <a:path h="4504720" w="2308613">
                <a:moveTo>
                  <a:pt x="0" y="0"/>
                </a:moveTo>
                <a:lnTo>
                  <a:pt x="2308614" y="0"/>
                </a:lnTo>
                <a:lnTo>
                  <a:pt x="2308614" y="4504720"/>
                </a:lnTo>
                <a:lnTo>
                  <a:pt x="0" y="4504720"/>
                </a:lnTo>
                <a:lnTo>
                  <a:pt x="0" y="0"/>
                </a:lnTo>
                <a:close/>
              </a:path>
            </a:pathLst>
          </a:custGeom>
          <a:blipFill>
            <a:blip r:embed="rId4"/>
            <a:stretch>
              <a:fillRect l="-23410" t="-65367" r="-79875" b="0"/>
            </a:stretch>
          </a:blipFill>
        </p:spPr>
      </p:sp>
      <p:sp>
        <p:nvSpPr>
          <p:cNvPr name="TextBox 26" id="26"/>
          <p:cNvSpPr txBox="true"/>
          <p:nvPr/>
        </p:nvSpPr>
        <p:spPr>
          <a:xfrm rot="0">
            <a:off x="15904513" y="1372038"/>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TextBox 27" id="27"/>
          <p:cNvSpPr txBox="true"/>
          <p:nvPr/>
        </p:nvSpPr>
        <p:spPr>
          <a:xfrm rot="0">
            <a:off x="2069292" y="2602378"/>
            <a:ext cx="14227665" cy="1080136"/>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Introduction of the team</a:t>
            </a:r>
          </a:p>
        </p:txBody>
      </p:sp>
      <p:sp>
        <p:nvSpPr>
          <p:cNvPr name="Freeform 28" id="28"/>
          <p:cNvSpPr/>
          <p:nvPr/>
        </p:nvSpPr>
        <p:spPr>
          <a:xfrm flipH="false" flipV="false" rot="0">
            <a:off x="7805597" y="419163"/>
            <a:ext cx="2182451" cy="1564090"/>
          </a:xfrm>
          <a:custGeom>
            <a:avLst/>
            <a:gdLst/>
            <a:ahLst/>
            <a:cxnLst/>
            <a:rect r="r" b="b" t="t" l="l"/>
            <a:pathLst>
              <a:path h="1564090" w="2182451">
                <a:moveTo>
                  <a:pt x="0" y="0"/>
                </a:moveTo>
                <a:lnTo>
                  <a:pt x="2182451" y="0"/>
                </a:lnTo>
                <a:lnTo>
                  <a:pt x="2182451" y="1564090"/>
                </a:lnTo>
                <a:lnTo>
                  <a:pt x="0" y="1564090"/>
                </a:lnTo>
                <a:lnTo>
                  <a:pt x="0" y="0"/>
                </a:lnTo>
                <a:close/>
              </a:path>
            </a:pathLst>
          </a:custGeom>
          <a:blipFill>
            <a:blip r:embed="rId5"/>
            <a:stretch>
              <a:fillRect l="-10172" t="-26345" r="-10012" b="-23350"/>
            </a:stretch>
          </a:blipFill>
        </p:spPr>
      </p:sp>
      <p:sp>
        <p:nvSpPr>
          <p:cNvPr name="Freeform 29" id="29"/>
          <p:cNvSpPr/>
          <p:nvPr/>
        </p:nvSpPr>
        <p:spPr>
          <a:xfrm flipH="false" flipV="false" rot="0">
            <a:off x="916000" y="5419860"/>
            <a:ext cx="2831179" cy="4272523"/>
          </a:xfrm>
          <a:custGeom>
            <a:avLst/>
            <a:gdLst/>
            <a:ahLst/>
            <a:cxnLst/>
            <a:rect r="r" b="b" t="t" l="l"/>
            <a:pathLst>
              <a:path h="4272523" w="2831179">
                <a:moveTo>
                  <a:pt x="0" y="0"/>
                </a:moveTo>
                <a:lnTo>
                  <a:pt x="2831179" y="0"/>
                </a:lnTo>
                <a:lnTo>
                  <a:pt x="2831179" y="4272523"/>
                </a:lnTo>
                <a:lnTo>
                  <a:pt x="0" y="4272523"/>
                </a:lnTo>
                <a:lnTo>
                  <a:pt x="0" y="0"/>
                </a:lnTo>
                <a:close/>
              </a:path>
            </a:pathLst>
          </a:custGeom>
          <a:blipFill>
            <a:blip r:embed="rId6"/>
            <a:stretch>
              <a:fillRect l="-56228" t="-79040" r="-168838" b="-108165"/>
            </a:stretch>
          </a:blipFill>
        </p:spPr>
      </p:sp>
      <p:sp>
        <p:nvSpPr>
          <p:cNvPr name="Freeform 30" id="30">
            <a:hlinkClick r:id="rId8" action="ppaction://hlinksldjump"/>
          </p:cNvPr>
          <p:cNvSpPr/>
          <p:nvPr/>
        </p:nvSpPr>
        <p:spPr>
          <a:xfrm flipH="false" flipV="false" rot="0">
            <a:off x="14451371" y="4872607"/>
            <a:ext cx="3433073" cy="4770079"/>
          </a:xfrm>
          <a:custGeom>
            <a:avLst/>
            <a:gdLst/>
            <a:ahLst/>
            <a:cxnLst/>
            <a:rect r="r" b="b" t="t" l="l"/>
            <a:pathLst>
              <a:path h="4770079" w="3433073">
                <a:moveTo>
                  <a:pt x="0" y="0"/>
                </a:moveTo>
                <a:lnTo>
                  <a:pt x="3433073" y="0"/>
                </a:lnTo>
                <a:lnTo>
                  <a:pt x="3433073" y="4770079"/>
                </a:lnTo>
                <a:lnTo>
                  <a:pt x="0" y="4770079"/>
                </a:lnTo>
                <a:lnTo>
                  <a:pt x="0" y="0"/>
                </a:lnTo>
                <a:close/>
              </a:path>
            </a:pathLst>
          </a:custGeom>
          <a:blipFill>
            <a:blip r:embed="rId7"/>
            <a:stretch>
              <a:fillRect l="-1409" t="0" r="-1409" b="0"/>
            </a:stretch>
          </a:blipFill>
        </p:spPr>
      </p:sp>
      <p:sp>
        <p:nvSpPr>
          <p:cNvPr name="Freeform 31" id="31"/>
          <p:cNvSpPr/>
          <p:nvPr/>
        </p:nvSpPr>
        <p:spPr>
          <a:xfrm flipH="false" flipV="false" rot="0">
            <a:off x="7654684" y="5084378"/>
            <a:ext cx="2943717" cy="4658031"/>
          </a:xfrm>
          <a:custGeom>
            <a:avLst/>
            <a:gdLst/>
            <a:ahLst/>
            <a:cxnLst/>
            <a:rect r="r" b="b" t="t" l="l"/>
            <a:pathLst>
              <a:path h="4658031" w="2943717">
                <a:moveTo>
                  <a:pt x="0" y="0"/>
                </a:moveTo>
                <a:lnTo>
                  <a:pt x="2943716" y="0"/>
                </a:lnTo>
                <a:lnTo>
                  <a:pt x="2943716" y="4658031"/>
                </a:lnTo>
                <a:lnTo>
                  <a:pt x="0" y="4658031"/>
                </a:lnTo>
                <a:lnTo>
                  <a:pt x="0" y="0"/>
                </a:lnTo>
                <a:close/>
              </a:path>
            </a:pathLst>
          </a:custGeom>
          <a:blipFill>
            <a:blip r:embed="rId9"/>
            <a:stretch>
              <a:fillRect l="-46222" t="-64785" r="-49340" b="0"/>
            </a:stretch>
          </a:blipFill>
        </p:spPr>
      </p:sp>
      <p:sp>
        <p:nvSpPr>
          <p:cNvPr name="Freeform 32" id="32"/>
          <p:cNvSpPr/>
          <p:nvPr/>
        </p:nvSpPr>
        <p:spPr>
          <a:xfrm flipH="false" flipV="false" rot="0">
            <a:off x="4316754" y="4957467"/>
            <a:ext cx="2830739" cy="4782541"/>
          </a:xfrm>
          <a:custGeom>
            <a:avLst/>
            <a:gdLst/>
            <a:ahLst/>
            <a:cxnLst/>
            <a:rect r="r" b="b" t="t" l="l"/>
            <a:pathLst>
              <a:path h="4782541" w="2830739">
                <a:moveTo>
                  <a:pt x="0" y="0"/>
                </a:moveTo>
                <a:lnTo>
                  <a:pt x="2830739" y="0"/>
                </a:lnTo>
                <a:lnTo>
                  <a:pt x="2830739" y="4782541"/>
                </a:lnTo>
                <a:lnTo>
                  <a:pt x="0" y="4782541"/>
                </a:lnTo>
                <a:lnTo>
                  <a:pt x="0" y="0"/>
                </a:lnTo>
                <a:close/>
              </a:path>
            </a:pathLst>
          </a:custGeom>
          <a:blipFill>
            <a:blip r:embed="rId10"/>
            <a:stretch>
              <a:fillRect l="-118442" t="-114221" r="-108932" b="-40320"/>
            </a:stretch>
          </a:blipFill>
        </p:spPr>
      </p:sp>
      <p:sp>
        <p:nvSpPr>
          <p:cNvPr name="TextBox 33" id="33"/>
          <p:cNvSpPr txBox="true"/>
          <p:nvPr/>
        </p:nvSpPr>
        <p:spPr>
          <a:xfrm rot="0">
            <a:off x="11859878" y="4070372"/>
            <a:ext cx="1382613" cy="887095"/>
          </a:xfrm>
          <a:prstGeom prst="rect">
            <a:avLst/>
          </a:prstGeom>
        </p:spPr>
        <p:txBody>
          <a:bodyPr anchor="t" rtlCol="false" tIns="0" lIns="0" bIns="0" rIns="0">
            <a:spAutoFit/>
          </a:bodyPr>
          <a:lstStyle/>
          <a:p>
            <a:pPr algn="ctr">
              <a:lnSpc>
                <a:spcPts val="7279"/>
              </a:lnSpc>
            </a:pPr>
            <a:r>
              <a:rPr lang="en-US" sz="5199" i="true">
                <a:solidFill>
                  <a:srgbClr val="000000"/>
                </a:solidFill>
                <a:latin typeface="Brush Script Italics"/>
                <a:ea typeface="Brush Script Italics"/>
                <a:cs typeface="Brush Script Italics"/>
                <a:sym typeface="Brush Script Italics"/>
              </a:rPr>
              <a:t>Durka</a:t>
            </a:r>
          </a:p>
        </p:txBody>
      </p:sp>
      <p:sp>
        <p:nvSpPr>
          <p:cNvPr name="TextBox 34" id="34"/>
          <p:cNvSpPr txBox="true"/>
          <p:nvPr/>
        </p:nvSpPr>
        <p:spPr>
          <a:xfrm rot="0">
            <a:off x="1463375" y="4101203"/>
            <a:ext cx="1608088" cy="887074"/>
          </a:xfrm>
          <a:prstGeom prst="rect">
            <a:avLst/>
          </a:prstGeom>
        </p:spPr>
        <p:txBody>
          <a:bodyPr anchor="t" rtlCol="false" tIns="0" lIns="0" bIns="0" rIns="0">
            <a:spAutoFit/>
          </a:bodyPr>
          <a:lstStyle/>
          <a:p>
            <a:pPr algn="ctr">
              <a:lnSpc>
                <a:spcPts val="7279"/>
              </a:lnSpc>
            </a:pPr>
            <a:r>
              <a:rPr lang="en-US" sz="5199" i="true">
                <a:solidFill>
                  <a:srgbClr val="000000"/>
                </a:solidFill>
                <a:latin typeface="Brush Script Italics"/>
                <a:ea typeface="Brush Script Italics"/>
                <a:cs typeface="Brush Script Italics"/>
                <a:sym typeface="Brush Script Italics"/>
              </a:rPr>
              <a:t>Keshini</a:t>
            </a:r>
          </a:p>
        </p:txBody>
      </p:sp>
      <p:sp>
        <p:nvSpPr>
          <p:cNvPr name="TextBox 35" id="35"/>
          <p:cNvSpPr txBox="true"/>
          <p:nvPr/>
        </p:nvSpPr>
        <p:spPr>
          <a:xfrm rot="0">
            <a:off x="1519055" y="4830516"/>
            <a:ext cx="1428218" cy="495300"/>
          </a:xfrm>
          <a:prstGeom prst="rect">
            <a:avLst/>
          </a:prstGeom>
        </p:spPr>
        <p:txBody>
          <a:bodyPr anchor="t" rtlCol="false" tIns="0" lIns="0" bIns="0" rIns="0">
            <a:spAutoFit/>
          </a:bodyPr>
          <a:lstStyle/>
          <a:p>
            <a:pPr algn="ctr">
              <a:lnSpc>
                <a:spcPts val="4199"/>
              </a:lnSpc>
            </a:pPr>
            <a:r>
              <a:rPr lang="en-US" sz="2999" i="true">
                <a:solidFill>
                  <a:srgbClr val="FFFFFF"/>
                </a:solidFill>
                <a:latin typeface="Brush Script Italics"/>
                <a:ea typeface="Brush Script Italics"/>
                <a:cs typeface="Brush Script Italics"/>
                <a:sym typeface="Brush Script Italics"/>
              </a:rPr>
              <a:t>AI Builder</a:t>
            </a:r>
          </a:p>
        </p:txBody>
      </p:sp>
      <p:sp>
        <p:nvSpPr>
          <p:cNvPr name="TextBox 36" id="36"/>
          <p:cNvSpPr txBox="true"/>
          <p:nvPr/>
        </p:nvSpPr>
        <p:spPr>
          <a:xfrm rot="0">
            <a:off x="11281765" y="4824982"/>
            <a:ext cx="2748345" cy="512901"/>
          </a:xfrm>
          <a:prstGeom prst="rect">
            <a:avLst/>
          </a:prstGeom>
        </p:spPr>
        <p:txBody>
          <a:bodyPr anchor="t" rtlCol="false" tIns="0" lIns="0" bIns="0" rIns="0">
            <a:spAutoFit/>
          </a:bodyPr>
          <a:lstStyle/>
          <a:p>
            <a:pPr algn="ctr">
              <a:lnSpc>
                <a:spcPts val="4279"/>
              </a:lnSpc>
              <a:spcBef>
                <a:spcPct val="0"/>
              </a:spcBef>
            </a:pPr>
            <a:r>
              <a:rPr lang="en-US" sz="3057" i="true">
                <a:solidFill>
                  <a:srgbClr val="FFFFFF"/>
                </a:solidFill>
                <a:latin typeface="Brush Script Italics"/>
                <a:ea typeface="Brush Script Italics"/>
                <a:cs typeface="Brush Script Italics"/>
                <a:sym typeface="Brush Script Italics"/>
              </a:rPr>
              <a:t>Data Curator</a:t>
            </a:r>
          </a:p>
        </p:txBody>
      </p:sp>
      <p:sp>
        <p:nvSpPr>
          <p:cNvPr name="TextBox 37" id="37"/>
          <p:cNvSpPr txBox="true"/>
          <p:nvPr/>
        </p:nvSpPr>
        <p:spPr>
          <a:xfrm rot="0">
            <a:off x="15171539" y="4070372"/>
            <a:ext cx="2087761" cy="887095"/>
          </a:xfrm>
          <a:prstGeom prst="rect">
            <a:avLst/>
          </a:prstGeom>
        </p:spPr>
        <p:txBody>
          <a:bodyPr anchor="t" rtlCol="false" tIns="0" lIns="0" bIns="0" rIns="0">
            <a:spAutoFit/>
          </a:bodyPr>
          <a:lstStyle/>
          <a:p>
            <a:pPr algn="ctr">
              <a:lnSpc>
                <a:spcPts val="7279"/>
              </a:lnSpc>
            </a:pPr>
            <a:r>
              <a:rPr lang="en-US" sz="5199" i="true">
                <a:solidFill>
                  <a:srgbClr val="000000"/>
                </a:solidFill>
                <a:latin typeface="Brush Script Italics"/>
                <a:ea typeface="Brush Script Italics"/>
                <a:cs typeface="Brush Script Italics"/>
                <a:sym typeface="Brush Script Italics"/>
              </a:rPr>
              <a:t>Pei Xuan</a:t>
            </a:r>
          </a:p>
        </p:txBody>
      </p:sp>
      <p:sp>
        <p:nvSpPr>
          <p:cNvPr name="TextBox 38" id="38"/>
          <p:cNvSpPr txBox="true"/>
          <p:nvPr/>
        </p:nvSpPr>
        <p:spPr>
          <a:xfrm rot="0">
            <a:off x="14793735" y="4812915"/>
            <a:ext cx="2748345" cy="512901"/>
          </a:xfrm>
          <a:prstGeom prst="rect">
            <a:avLst/>
          </a:prstGeom>
        </p:spPr>
        <p:txBody>
          <a:bodyPr anchor="t" rtlCol="false" tIns="0" lIns="0" bIns="0" rIns="0">
            <a:spAutoFit/>
          </a:bodyPr>
          <a:lstStyle/>
          <a:p>
            <a:pPr algn="ctr">
              <a:lnSpc>
                <a:spcPts val="4279"/>
              </a:lnSpc>
              <a:spcBef>
                <a:spcPct val="0"/>
              </a:spcBef>
            </a:pPr>
            <a:r>
              <a:rPr lang="en-US" sz="3057" i="true">
                <a:solidFill>
                  <a:srgbClr val="FFFFFF"/>
                </a:solidFill>
                <a:latin typeface="Brush Script Italics"/>
                <a:ea typeface="Brush Script Italics"/>
                <a:cs typeface="Brush Script Italics"/>
                <a:sym typeface="Brush Script Italics"/>
              </a:rPr>
              <a:t>Coordinator</a:t>
            </a:r>
          </a:p>
        </p:txBody>
      </p:sp>
      <p:sp>
        <p:nvSpPr>
          <p:cNvPr name="TextBox 39" id="39"/>
          <p:cNvSpPr txBox="true"/>
          <p:nvPr/>
        </p:nvSpPr>
        <p:spPr>
          <a:xfrm rot="0">
            <a:off x="4858146" y="4101203"/>
            <a:ext cx="1547706" cy="887074"/>
          </a:xfrm>
          <a:prstGeom prst="rect">
            <a:avLst/>
          </a:prstGeom>
        </p:spPr>
        <p:txBody>
          <a:bodyPr anchor="t" rtlCol="false" tIns="0" lIns="0" bIns="0" rIns="0">
            <a:spAutoFit/>
          </a:bodyPr>
          <a:lstStyle/>
          <a:p>
            <a:pPr algn="ctr">
              <a:lnSpc>
                <a:spcPts val="7279"/>
              </a:lnSpc>
            </a:pPr>
            <a:r>
              <a:rPr lang="en-US" sz="5199" i="true">
                <a:solidFill>
                  <a:srgbClr val="000000"/>
                </a:solidFill>
                <a:latin typeface="Brush Script Italics"/>
                <a:ea typeface="Brush Script Italics"/>
                <a:cs typeface="Brush Script Italics"/>
                <a:sym typeface="Brush Script Italics"/>
              </a:rPr>
              <a:t>Danica</a:t>
            </a:r>
          </a:p>
        </p:txBody>
      </p:sp>
      <p:sp>
        <p:nvSpPr>
          <p:cNvPr name="TextBox 40" id="40"/>
          <p:cNvSpPr txBox="true"/>
          <p:nvPr/>
        </p:nvSpPr>
        <p:spPr>
          <a:xfrm rot="0">
            <a:off x="8663814" y="4070372"/>
            <a:ext cx="1038622" cy="887095"/>
          </a:xfrm>
          <a:prstGeom prst="rect">
            <a:avLst/>
          </a:prstGeom>
        </p:spPr>
        <p:txBody>
          <a:bodyPr anchor="t" rtlCol="false" tIns="0" lIns="0" bIns="0" rIns="0">
            <a:spAutoFit/>
          </a:bodyPr>
          <a:lstStyle/>
          <a:p>
            <a:pPr algn="ctr">
              <a:lnSpc>
                <a:spcPts val="7279"/>
              </a:lnSpc>
            </a:pPr>
            <a:r>
              <a:rPr lang="en-US" sz="5199" i="true">
                <a:solidFill>
                  <a:srgbClr val="000000"/>
                </a:solidFill>
                <a:latin typeface="Brush Script Italics"/>
                <a:ea typeface="Brush Script Italics"/>
                <a:cs typeface="Brush Script Italics"/>
                <a:sym typeface="Brush Script Italics"/>
              </a:rPr>
              <a:t>Adel</a:t>
            </a:r>
          </a:p>
        </p:txBody>
      </p:sp>
      <p:sp>
        <p:nvSpPr>
          <p:cNvPr name="TextBox 41" id="41"/>
          <p:cNvSpPr txBox="true"/>
          <p:nvPr/>
        </p:nvSpPr>
        <p:spPr>
          <a:xfrm rot="0">
            <a:off x="8647344" y="4812915"/>
            <a:ext cx="1071562" cy="495300"/>
          </a:xfrm>
          <a:prstGeom prst="rect">
            <a:avLst/>
          </a:prstGeom>
        </p:spPr>
        <p:txBody>
          <a:bodyPr anchor="t" rtlCol="false" tIns="0" lIns="0" bIns="0" rIns="0">
            <a:spAutoFit/>
          </a:bodyPr>
          <a:lstStyle/>
          <a:p>
            <a:pPr algn="ctr">
              <a:lnSpc>
                <a:spcPts val="4199"/>
              </a:lnSpc>
            </a:pPr>
            <a:r>
              <a:rPr lang="en-US" sz="2999" i="true">
                <a:solidFill>
                  <a:srgbClr val="FFFFFF"/>
                </a:solidFill>
                <a:latin typeface="Brush Script Italics"/>
                <a:ea typeface="Brush Script Italics"/>
                <a:cs typeface="Brush Script Italics"/>
                <a:sym typeface="Brush Script Italics"/>
              </a:rPr>
              <a:t>Designer</a:t>
            </a:r>
          </a:p>
        </p:txBody>
      </p:sp>
      <p:sp>
        <p:nvSpPr>
          <p:cNvPr name="Freeform 42" id="42"/>
          <p:cNvSpPr/>
          <p:nvPr/>
        </p:nvSpPr>
        <p:spPr>
          <a:xfrm flipH="false" flipV="false" rot="0">
            <a:off x="-1757153" y="-3722832"/>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5400000">
            <a:off x="5722888" y="-3391365"/>
            <a:ext cx="5052811" cy="6782297"/>
          </a:xfrm>
          <a:custGeom>
            <a:avLst/>
            <a:gdLst/>
            <a:ahLst/>
            <a:cxnLst/>
            <a:rect r="r" b="b" t="t" l="l"/>
            <a:pathLst>
              <a:path h="6782297" w="5052811">
                <a:moveTo>
                  <a:pt x="0" y="0"/>
                </a:moveTo>
                <a:lnTo>
                  <a:pt x="5052812" y="0"/>
                </a:lnTo>
                <a:lnTo>
                  <a:pt x="5052812" y="6782297"/>
                </a:lnTo>
                <a:lnTo>
                  <a:pt x="0" y="6782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4" id="44"/>
          <p:cNvSpPr txBox="true"/>
          <p:nvPr/>
        </p:nvSpPr>
        <p:spPr>
          <a:xfrm rot="0">
            <a:off x="5238563" y="4812915"/>
            <a:ext cx="786871" cy="495300"/>
          </a:xfrm>
          <a:prstGeom prst="rect">
            <a:avLst/>
          </a:prstGeom>
        </p:spPr>
        <p:txBody>
          <a:bodyPr anchor="t" rtlCol="false" tIns="0" lIns="0" bIns="0" rIns="0">
            <a:spAutoFit/>
          </a:bodyPr>
          <a:lstStyle/>
          <a:p>
            <a:pPr algn="ctr">
              <a:lnSpc>
                <a:spcPts val="4199"/>
              </a:lnSpc>
            </a:pPr>
            <a:r>
              <a:rPr lang="en-US" sz="2999" i="true">
                <a:solidFill>
                  <a:srgbClr val="FFFFFF"/>
                </a:solidFill>
                <a:latin typeface="Brush Script Italics"/>
                <a:ea typeface="Brush Script Italics"/>
                <a:cs typeface="Brush Script Italics"/>
                <a:sym typeface="Brush Script Italics"/>
              </a:rPr>
              <a:t>Writer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10301" y="-5520822"/>
            <a:ext cx="9908664" cy="9450388"/>
          </a:xfrm>
          <a:custGeom>
            <a:avLst/>
            <a:gdLst/>
            <a:ahLst/>
            <a:cxnLst/>
            <a:rect r="r" b="b" t="t" l="l"/>
            <a:pathLst>
              <a:path h="9450388" w="9908664">
                <a:moveTo>
                  <a:pt x="0" y="0"/>
                </a:moveTo>
                <a:lnTo>
                  <a:pt x="9908664" y="0"/>
                </a:lnTo>
                <a:lnTo>
                  <a:pt x="9908664" y="9450388"/>
                </a:lnTo>
                <a:lnTo>
                  <a:pt x="0" y="945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0488" y="1203702"/>
            <a:ext cx="428212" cy="4282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167090" y="8776592"/>
            <a:ext cx="677884" cy="677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38544" y="3254131"/>
            <a:ext cx="3917979" cy="3900244"/>
          </a:xfrm>
          <a:custGeom>
            <a:avLst/>
            <a:gdLst/>
            <a:ahLst/>
            <a:cxnLst/>
            <a:rect r="r" b="b" t="t" l="l"/>
            <a:pathLst>
              <a:path h="3900244" w="3917979">
                <a:moveTo>
                  <a:pt x="0" y="0"/>
                </a:moveTo>
                <a:lnTo>
                  <a:pt x="3917980" y="0"/>
                </a:lnTo>
                <a:lnTo>
                  <a:pt x="3917980" y="3900244"/>
                </a:lnTo>
                <a:lnTo>
                  <a:pt x="0" y="3900244"/>
                </a:lnTo>
                <a:lnTo>
                  <a:pt x="0" y="0"/>
                </a:lnTo>
                <a:close/>
              </a:path>
            </a:pathLst>
          </a:custGeom>
          <a:blipFill>
            <a:blip r:embed="rId6"/>
            <a:stretch>
              <a:fillRect l="0" t="-454" r="0" b="0"/>
            </a:stretch>
          </a:blipFill>
        </p:spPr>
      </p:sp>
      <p:sp>
        <p:nvSpPr>
          <p:cNvPr name="Freeform 17" id="17"/>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true" rot="0">
            <a:off x="2413991" y="3929566"/>
            <a:ext cx="13081734" cy="1362681"/>
          </a:xfrm>
          <a:custGeom>
            <a:avLst/>
            <a:gdLst/>
            <a:ahLst/>
            <a:cxnLst/>
            <a:rect r="r" b="b" t="t" l="l"/>
            <a:pathLst>
              <a:path h="1362681" w="13081734">
                <a:moveTo>
                  <a:pt x="13081734" y="1362681"/>
                </a:moveTo>
                <a:lnTo>
                  <a:pt x="0" y="1362681"/>
                </a:lnTo>
                <a:lnTo>
                  <a:pt x="0" y="0"/>
                </a:lnTo>
                <a:lnTo>
                  <a:pt x="13081734" y="0"/>
                </a:lnTo>
                <a:lnTo>
                  <a:pt x="13081734" y="1362681"/>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2413991" y="1391960"/>
            <a:ext cx="1742533" cy="1497489"/>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6B7F8"/>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4444692" y="4817281"/>
            <a:ext cx="10542858" cy="2939416"/>
          </a:xfrm>
          <a:prstGeom prst="rect">
            <a:avLst/>
          </a:prstGeom>
        </p:spPr>
        <p:txBody>
          <a:bodyPr anchor="t" rtlCol="false" tIns="0" lIns="0" bIns="0" rIns="0">
            <a:spAutoFit/>
          </a:bodyPr>
          <a:lstStyle/>
          <a:p>
            <a:pPr algn="l" marL="0" indent="0" lvl="0">
              <a:lnSpc>
                <a:spcPts val="3393"/>
              </a:lnSpc>
              <a:spcBef>
                <a:spcPct val="0"/>
              </a:spcBef>
            </a:pPr>
            <a:r>
              <a:rPr lang="en-US" sz="2423">
                <a:solidFill>
                  <a:srgbClr val="000000"/>
                </a:solidFill>
                <a:latin typeface="Playfair Display"/>
                <a:ea typeface="Playfair Display"/>
                <a:cs typeface="Playfair Display"/>
                <a:sym typeface="Playfair Display"/>
              </a:rPr>
              <a:t>Developing StudyMate came with its own set of challenges. Crafting prompts that produce accurate, helpful answers required trial and error. Working with Flowise was new to us, but it allowed for a low-code development approach that simplified the overall process. Copilot supported faster coding, but careful human judgment was essential. Through peer testing, we gained insights into how students interact with the bot and how to improve its tone and clarity.</a:t>
            </a:r>
          </a:p>
        </p:txBody>
      </p:sp>
      <p:sp>
        <p:nvSpPr>
          <p:cNvPr name="TextBox 24" id="24"/>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9</a:t>
            </a:r>
          </a:p>
        </p:txBody>
      </p:sp>
      <p:sp>
        <p:nvSpPr>
          <p:cNvPr name="TextBox 25" id="25"/>
          <p:cNvSpPr txBox="true"/>
          <p:nvPr/>
        </p:nvSpPr>
        <p:spPr>
          <a:xfrm rot="0">
            <a:off x="4156524" y="2849430"/>
            <a:ext cx="10404564" cy="1080136"/>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Challenges we faced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10301" y="-5520822"/>
            <a:ext cx="9908664" cy="9450388"/>
          </a:xfrm>
          <a:custGeom>
            <a:avLst/>
            <a:gdLst/>
            <a:ahLst/>
            <a:cxnLst/>
            <a:rect r="r" b="b" t="t" l="l"/>
            <a:pathLst>
              <a:path h="9450388" w="9908664">
                <a:moveTo>
                  <a:pt x="0" y="0"/>
                </a:moveTo>
                <a:lnTo>
                  <a:pt x="9908664" y="0"/>
                </a:lnTo>
                <a:lnTo>
                  <a:pt x="9908664" y="9450388"/>
                </a:lnTo>
                <a:lnTo>
                  <a:pt x="0" y="945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0488" y="1203702"/>
            <a:ext cx="428212" cy="4282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167090" y="8776592"/>
            <a:ext cx="677884" cy="67788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38544" y="3254131"/>
            <a:ext cx="3917979" cy="3900244"/>
          </a:xfrm>
          <a:custGeom>
            <a:avLst/>
            <a:gdLst/>
            <a:ahLst/>
            <a:cxnLst/>
            <a:rect r="r" b="b" t="t" l="l"/>
            <a:pathLst>
              <a:path h="3900244" w="3917979">
                <a:moveTo>
                  <a:pt x="0" y="0"/>
                </a:moveTo>
                <a:lnTo>
                  <a:pt x="3917980" y="0"/>
                </a:lnTo>
                <a:lnTo>
                  <a:pt x="3917980" y="3900244"/>
                </a:lnTo>
                <a:lnTo>
                  <a:pt x="0" y="3900244"/>
                </a:lnTo>
                <a:lnTo>
                  <a:pt x="0" y="0"/>
                </a:lnTo>
                <a:close/>
              </a:path>
            </a:pathLst>
          </a:custGeom>
          <a:blipFill>
            <a:blip r:embed="rId6"/>
            <a:stretch>
              <a:fillRect l="0" t="-454" r="0" b="0"/>
            </a:stretch>
          </a:blipFill>
        </p:spPr>
      </p:sp>
      <p:sp>
        <p:nvSpPr>
          <p:cNvPr name="Freeform 17" id="17"/>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true" rot="0">
            <a:off x="2413991" y="3929566"/>
            <a:ext cx="13081734" cy="1362681"/>
          </a:xfrm>
          <a:custGeom>
            <a:avLst/>
            <a:gdLst/>
            <a:ahLst/>
            <a:cxnLst/>
            <a:rect r="r" b="b" t="t" l="l"/>
            <a:pathLst>
              <a:path h="1362681" w="13081734">
                <a:moveTo>
                  <a:pt x="13081734" y="1362681"/>
                </a:moveTo>
                <a:lnTo>
                  <a:pt x="0" y="1362681"/>
                </a:lnTo>
                <a:lnTo>
                  <a:pt x="0" y="0"/>
                </a:lnTo>
                <a:lnTo>
                  <a:pt x="13081734" y="0"/>
                </a:lnTo>
                <a:lnTo>
                  <a:pt x="13081734" y="1362681"/>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2413991" y="1391960"/>
            <a:ext cx="1742533" cy="1497489"/>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36B7F8"/>
            </a:soli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4444692" y="4817281"/>
            <a:ext cx="10542858" cy="2939416"/>
          </a:xfrm>
          <a:prstGeom prst="rect">
            <a:avLst/>
          </a:prstGeom>
        </p:spPr>
        <p:txBody>
          <a:bodyPr anchor="t" rtlCol="false" tIns="0" lIns="0" bIns="0" rIns="0">
            <a:spAutoFit/>
          </a:bodyPr>
          <a:lstStyle/>
          <a:p>
            <a:pPr algn="l" marL="0" indent="0" lvl="0">
              <a:lnSpc>
                <a:spcPts val="3393"/>
              </a:lnSpc>
              <a:spcBef>
                <a:spcPct val="0"/>
              </a:spcBef>
            </a:pPr>
            <a:r>
              <a:rPr lang="en-US" sz="2423">
                <a:solidFill>
                  <a:srgbClr val="000000"/>
                </a:solidFill>
                <a:latin typeface="Playfair Display"/>
                <a:ea typeface="Playfair Display"/>
                <a:cs typeface="Playfair Display"/>
                <a:sym typeface="Playfair Display"/>
              </a:rPr>
              <a:t>Looking ahead, our goal is to continue improving StudyMate’s accuracy and expand its understanding across more subject areas. We plan to gather more user feedback, implement confidence-based response indicators, and explore integrations with campus learning portals. Eventually, we hope to reintroduce summarisation and flashcard generation as additional features. With further testing and stakeholder input, StudyMate can evolve into a go-to academic support tool for students everywhere.</a:t>
            </a:r>
          </a:p>
        </p:txBody>
      </p:sp>
      <p:sp>
        <p:nvSpPr>
          <p:cNvPr name="TextBox 24" id="24"/>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10</a:t>
            </a:r>
          </a:p>
        </p:txBody>
      </p:sp>
      <p:sp>
        <p:nvSpPr>
          <p:cNvPr name="TextBox 25" id="25"/>
          <p:cNvSpPr txBox="true"/>
          <p:nvPr/>
        </p:nvSpPr>
        <p:spPr>
          <a:xfrm rot="0">
            <a:off x="4156524" y="3105040"/>
            <a:ext cx="10482347" cy="937487"/>
          </a:xfrm>
          <a:prstGeom prst="rect">
            <a:avLst/>
          </a:prstGeom>
        </p:spPr>
        <p:txBody>
          <a:bodyPr anchor="t" rtlCol="false" tIns="0" lIns="0" bIns="0" rIns="0">
            <a:spAutoFit/>
          </a:bodyPr>
          <a:lstStyle/>
          <a:p>
            <a:pPr algn="l" marL="0" indent="0" lvl="0">
              <a:lnSpc>
                <a:spcPts val="5824"/>
              </a:lnSpc>
            </a:pPr>
            <a:r>
              <a:rPr lang="en-US" sz="6934">
                <a:solidFill>
                  <a:srgbClr val="000000"/>
                </a:solidFill>
                <a:latin typeface="Aloja"/>
                <a:ea typeface="Aloja"/>
                <a:cs typeface="Aloja"/>
                <a:sym typeface="Aloja"/>
              </a:rPr>
              <a:t>Future developments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78774" y="-5760463"/>
            <a:ext cx="13161052" cy="12552353"/>
          </a:xfrm>
          <a:custGeom>
            <a:avLst/>
            <a:gdLst/>
            <a:ahLst/>
            <a:cxnLst/>
            <a:rect r="r" b="b" t="t" l="l"/>
            <a:pathLst>
              <a:path h="12552353" w="13161052">
                <a:moveTo>
                  <a:pt x="0" y="0"/>
                </a:moveTo>
                <a:lnTo>
                  <a:pt x="13161052" y="0"/>
                </a:lnTo>
                <a:lnTo>
                  <a:pt x="13161052" y="12552353"/>
                </a:lnTo>
                <a:lnTo>
                  <a:pt x="0" y="125523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353591" y="6362253"/>
            <a:ext cx="5460192" cy="7329117"/>
          </a:xfrm>
          <a:custGeom>
            <a:avLst/>
            <a:gdLst/>
            <a:ahLst/>
            <a:cxnLst/>
            <a:rect r="r" b="b" t="t" l="l"/>
            <a:pathLst>
              <a:path h="7329117" w="5460192">
                <a:moveTo>
                  <a:pt x="5460192" y="7329116"/>
                </a:moveTo>
                <a:lnTo>
                  <a:pt x="0" y="7329116"/>
                </a:lnTo>
                <a:lnTo>
                  <a:pt x="0" y="0"/>
                </a:lnTo>
                <a:lnTo>
                  <a:pt x="5460192" y="0"/>
                </a:lnTo>
                <a:lnTo>
                  <a:pt x="5460192" y="732911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41480" y="-5623269"/>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169397" y="7296715"/>
            <a:ext cx="5899867" cy="7919285"/>
          </a:xfrm>
          <a:custGeom>
            <a:avLst/>
            <a:gdLst/>
            <a:ahLst/>
            <a:cxnLst/>
            <a:rect r="r" b="b" t="t" l="l"/>
            <a:pathLst>
              <a:path h="7919285" w="5899867">
                <a:moveTo>
                  <a:pt x="5899867" y="0"/>
                </a:moveTo>
                <a:lnTo>
                  <a:pt x="0" y="0"/>
                </a:lnTo>
                <a:lnTo>
                  <a:pt x="0" y="7919285"/>
                </a:lnTo>
                <a:lnTo>
                  <a:pt x="5899867" y="7919285"/>
                </a:lnTo>
                <a:lnTo>
                  <a:pt x="58998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705613" y="7249090"/>
            <a:ext cx="7680164" cy="2267847"/>
          </a:xfrm>
          <a:prstGeom prst="rect">
            <a:avLst/>
          </a:prstGeom>
        </p:spPr>
        <p:txBody>
          <a:bodyPr anchor="t" rtlCol="false" tIns="0" lIns="0" bIns="0" rIns="0">
            <a:spAutoFit/>
          </a:bodyPr>
          <a:lstStyle/>
          <a:p>
            <a:pPr algn="l" marL="0" indent="0" lvl="0">
              <a:lnSpc>
                <a:spcPts val="3625"/>
              </a:lnSpc>
              <a:spcBef>
                <a:spcPct val="0"/>
              </a:spcBef>
            </a:pPr>
            <a:r>
              <a:rPr lang="en-US" sz="2589">
                <a:solidFill>
                  <a:srgbClr val="000000"/>
                </a:solidFill>
                <a:latin typeface="Playfair Display"/>
                <a:ea typeface="Playfair Display"/>
                <a:cs typeface="Playfair Display"/>
                <a:sym typeface="Playfair Display"/>
              </a:rPr>
              <a:t>Thank you for taking the time to learn about StudyMate. We’re excited about its potential to help students learn more effectively, and we welcome your feedback, questions, or collaboration.</a:t>
            </a:r>
          </a:p>
          <a:p>
            <a:pPr algn="l" marL="0" indent="0" lvl="0">
              <a:lnSpc>
                <a:spcPts val="3625"/>
              </a:lnSpc>
              <a:spcBef>
                <a:spcPct val="0"/>
              </a:spcBef>
            </a:pPr>
            <a:r>
              <a:rPr lang="en-US" sz="2589" strike="noStrike" u="none">
                <a:solidFill>
                  <a:srgbClr val="000000"/>
                </a:solidFill>
                <a:latin typeface="Playfair Display"/>
                <a:ea typeface="Playfair Display"/>
                <a:cs typeface="Playfair Display"/>
                <a:sym typeface="Playfair Display"/>
              </a:rPr>
              <a:t>~ Adel, Danica, Durka, Keshini &amp; Pei Xuan</a:t>
            </a:r>
          </a:p>
        </p:txBody>
      </p:sp>
      <p:sp>
        <p:nvSpPr>
          <p:cNvPr name="TextBox 7" id="7"/>
          <p:cNvSpPr txBox="true"/>
          <p:nvPr/>
        </p:nvSpPr>
        <p:spPr>
          <a:xfrm rot="0">
            <a:off x="963416" y="3432042"/>
            <a:ext cx="6925051" cy="571500"/>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000000"/>
                </a:solidFill>
                <a:latin typeface="Aloja"/>
                <a:ea typeface="Aloja"/>
                <a:cs typeface="Aloja"/>
                <a:sym typeface="Aloja"/>
              </a:rPr>
              <a:t>StudyMate | Team Penguin</a:t>
            </a:r>
          </a:p>
        </p:txBody>
      </p:sp>
      <p:sp>
        <p:nvSpPr>
          <p:cNvPr name="TextBox 8" id="8"/>
          <p:cNvSpPr txBox="true"/>
          <p:nvPr/>
        </p:nvSpPr>
        <p:spPr>
          <a:xfrm rot="0">
            <a:off x="1028700" y="4483641"/>
            <a:ext cx="8903533" cy="1491167"/>
          </a:xfrm>
          <a:prstGeom prst="rect">
            <a:avLst/>
          </a:prstGeom>
        </p:spPr>
        <p:txBody>
          <a:bodyPr anchor="t" rtlCol="false" tIns="0" lIns="0" bIns="0" rIns="0">
            <a:spAutoFit/>
          </a:bodyPr>
          <a:lstStyle/>
          <a:p>
            <a:pPr algn="l" marL="0" indent="0" lvl="0">
              <a:lnSpc>
                <a:spcPts val="9191"/>
              </a:lnSpc>
            </a:pPr>
            <a:r>
              <a:rPr lang="en-US" sz="10941">
                <a:solidFill>
                  <a:srgbClr val="000000"/>
                </a:solidFill>
                <a:latin typeface="Aloja"/>
                <a:ea typeface="Aloja"/>
                <a:cs typeface="Aloja"/>
                <a:sym typeface="Aloja"/>
              </a:rPr>
              <a:t>Thank you!</a:t>
            </a:r>
          </a:p>
        </p:txBody>
      </p:sp>
      <p:sp>
        <p:nvSpPr>
          <p:cNvPr name="Freeform 9" id="9"/>
          <p:cNvSpPr/>
          <p:nvPr/>
        </p:nvSpPr>
        <p:spPr>
          <a:xfrm flipH="false" flipV="false" rot="0">
            <a:off x="15520291" y="-762669"/>
            <a:ext cx="3637303" cy="3042409"/>
          </a:xfrm>
          <a:custGeom>
            <a:avLst/>
            <a:gdLst/>
            <a:ahLst/>
            <a:cxnLst/>
            <a:rect r="r" b="b" t="t" l="l"/>
            <a:pathLst>
              <a:path h="3042409" w="3637303">
                <a:moveTo>
                  <a:pt x="0" y="0"/>
                </a:moveTo>
                <a:lnTo>
                  <a:pt x="3637303" y="0"/>
                </a:lnTo>
                <a:lnTo>
                  <a:pt x="3637303" y="3042409"/>
                </a:lnTo>
                <a:lnTo>
                  <a:pt x="0" y="3042409"/>
                </a:lnTo>
                <a:lnTo>
                  <a:pt x="0" y="0"/>
                </a:lnTo>
                <a:close/>
              </a:path>
            </a:pathLst>
          </a:custGeom>
          <a:blipFill>
            <a:blip r:embed="rId6"/>
            <a:stretch>
              <a:fillRect l="0" t="-19553" r="0" b="0"/>
            </a:stretch>
          </a:blipFill>
        </p:spPr>
      </p:sp>
      <p:grpSp>
        <p:nvGrpSpPr>
          <p:cNvPr name="Group 10" id="10"/>
          <p:cNvGrpSpPr/>
          <p:nvPr/>
        </p:nvGrpSpPr>
        <p:grpSpPr>
          <a:xfrm rot="0">
            <a:off x="7297922" y="9623093"/>
            <a:ext cx="3023790" cy="30237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0"/>
            <a:ext cx="963416" cy="9634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857235" y="6996005"/>
            <a:ext cx="963416" cy="96341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545695" y="3546342"/>
            <a:ext cx="428212" cy="42821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746984" y="3974554"/>
            <a:ext cx="798711" cy="79871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963416" y="2052602"/>
            <a:ext cx="1658986" cy="1188940"/>
          </a:xfrm>
          <a:custGeom>
            <a:avLst/>
            <a:gdLst/>
            <a:ahLst/>
            <a:cxnLst/>
            <a:rect r="r" b="b" t="t" l="l"/>
            <a:pathLst>
              <a:path h="1188940" w="1658986">
                <a:moveTo>
                  <a:pt x="0" y="0"/>
                </a:moveTo>
                <a:lnTo>
                  <a:pt x="1658986" y="0"/>
                </a:lnTo>
                <a:lnTo>
                  <a:pt x="1658986" y="1188940"/>
                </a:lnTo>
                <a:lnTo>
                  <a:pt x="0" y="1188940"/>
                </a:lnTo>
                <a:lnTo>
                  <a:pt x="0" y="0"/>
                </a:lnTo>
                <a:close/>
              </a:path>
            </a:pathLst>
          </a:custGeom>
          <a:blipFill>
            <a:blip r:embed="rId7"/>
            <a:stretch>
              <a:fillRect l="-10172" t="-26345" r="-10012" b="-2335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545536" y="7116494"/>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54953" y="1675885"/>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Freeform 5" id="5"/>
          <p:cNvSpPr/>
          <p:nvPr/>
        </p:nvSpPr>
        <p:spPr>
          <a:xfrm flipH="false" flipV="false" rot="0">
            <a:off x="-7248689" y="-2248036"/>
            <a:ext cx="13780983" cy="13780983"/>
          </a:xfrm>
          <a:custGeom>
            <a:avLst/>
            <a:gdLst/>
            <a:ahLst/>
            <a:cxnLst/>
            <a:rect r="r" b="b" t="t" l="l"/>
            <a:pathLst>
              <a:path h="13780983" w="13780983">
                <a:moveTo>
                  <a:pt x="0" y="0"/>
                </a:moveTo>
                <a:lnTo>
                  <a:pt x="13780983" y="0"/>
                </a:lnTo>
                <a:lnTo>
                  <a:pt x="13780983" y="13780983"/>
                </a:lnTo>
                <a:lnTo>
                  <a:pt x="0" y="13780983"/>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23023" y="-2723383"/>
            <a:ext cx="5550743" cy="4642898"/>
          </a:xfrm>
          <a:custGeom>
            <a:avLst/>
            <a:gdLst/>
            <a:ahLst/>
            <a:cxnLst/>
            <a:rect r="r" b="b" t="t" l="l"/>
            <a:pathLst>
              <a:path h="4642898" w="5550743">
                <a:moveTo>
                  <a:pt x="0" y="0"/>
                </a:moveTo>
                <a:lnTo>
                  <a:pt x="5550742" y="0"/>
                </a:lnTo>
                <a:lnTo>
                  <a:pt x="5550742" y="4642898"/>
                </a:lnTo>
                <a:lnTo>
                  <a:pt x="0" y="4642898"/>
                </a:lnTo>
                <a:lnTo>
                  <a:pt x="0" y="0"/>
                </a:lnTo>
                <a:close/>
              </a:path>
            </a:pathLst>
          </a:custGeom>
          <a:blipFill>
            <a:blip r:embed="rId6"/>
            <a:stretch>
              <a:fillRect l="0" t="-19553" r="0" b="0"/>
            </a:stretch>
          </a:blipFill>
        </p:spPr>
      </p:sp>
      <p:grpSp>
        <p:nvGrpSpPr>
          <p:cNvPr name="Group 7" id="7"/>
          <p:cNvGrpSpPr/>
          <p:nvPr/>
        </p:nvGrpSpPr>
        <p:grpSpPr>
          <a:xfrm rot="-5400000">
            <a:off x="4900381" y="8809234"/>
            <a:ext cx="963416" cy="96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5400000">
            <a:off x="10365432" y="1028700"/>
            <a:ext cx="963416" cy="963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6104082" y="8743950"/>
            <a:ext cx="428212" cy="4282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a:hlinkClick r:id="rId8" action="ppaction://hlinksldjump"/>
          </p:cNvPr>
          <p:cNvSpPr/>
          <p:nvPr/>
        </p:nvSpPr>
        <p:spPr>
          <a:xfrm flipH="false" flipV="false" rot="0">
            <a:off x="0" y="3146851"/>
            <a:ext cx="4768311" cy="7382792"/>
          </a:xfrm>
          <a:custGeom>
            <a:avLst/>
            <a:gdLst/>
            <a:ahLst/>
            <a:cxnLst/>
            <a:rect r="r" b="b" t="t" l="l"/>
            <a:pathLst>
              <a:path h="7382792" w="4768311">
                <a:moveTo>
                  <a:pt x="0" y="0"/>
                </a:moveTo>
                <a:lnTo>
                  <a:pt x="4768311" y="0"/>
                </a:lnTo>
                <a:lnTo>
                  <a:pt x="4768311" y="7382792"/>
                </a:lnTo>
                <a:lnTo>
                  <a:pt x="0" y="7382792"/>
                </a:lnTo>
                <a:lnTo>
                  <a:pt x="0" y="0"/>
                </a:lnTo>
                <a:close/>
              </a:path>
            </a:pathLst>
          </a:custGeom>
          <a:blipFill>
            <a:blip r:embed="rId7"/>
            <a:stretch>
              <a:fillRect l="-43591" t="-59725" r="-108421" b="-57297"/>
            </a:stretch>
          </a:blipFill>
        </p:spPr>
      </p:sp>
      <p:sp>
        <p:nvSpPr>
          <p:cNvPr name="TextBox 17" id="17"/>
          <p:cNvSpPr txBox="true"/>
          <p:nvPr/>
        </p:nvSpPr>
        <p:spPr>
          <a:xfrm rot="0">
            <a:off x="4908686" y="1485385"/>
            <a:ext cx="3247217" cy="1800268"/>
          </a:xfrm>
          <a:prstGeom prst="rect">
            <a:avLst/>
          </a:prstGeom>
        </p:spPr>
        <p:txBody>
          <a:bodyPr anchor="t" rtlCol="false" tIns="0" lIns="0" bIns="0" rIns="0">
            <a:spAutoFit/>
          </a:bodyPr>
          <a:lstStyle/>
          <a:p>
            <a:pPr algn="ctr">
              <a:lnSpc>
                <a:spcPts val="14700"/>
              </a:lnSpc>
            </a:pPr>
            <a:r>
              <a:rPr lang="en-US" sz="10500" i="true">
                <a:solidFill>
                  <a:srgbClr val="0150AC"/>
                </a:solidFill>
                <a:latin typeface="Brush Script Italics"/>
                <a:ea typeface="Brush Script Italics"/>
                <a:cs typeface="Brush Script Italics"/>
                <a:sym typeface="Brush Script Italics"/>
              </a:rPr>
              <a:t>Keshini</a:t>
            </a:r>
          </a:p>
        </p:txBody>
      </p:sp>
      <p:sp>
        <p:nvSpPr>
          <p:cNvPr name="TextBox 18" id="18"/>
          <p:cNvSpPr txBox="true"/>
          <p:nvPr/>
        </p:nvSpPr>
        <p:spPr>
          <a:xfrm rot="0">
            <a:off x="5152911" y="3310761"/>
            <a:ext cx="1902342" cy="669883"/>
          </a:xfrm>
          <a:prstGeom prst="rect">
            <a:avLst/>
          </a:prstGeom>
        </p:spPr>
        <p:txBody>
          <a:bodyPr anchor="t" rtlCol="false" tIns="0" lIns="0" bIns="0" rIns="0">
            <a:spAutoFit/>
          </a:bodyPr>
          <a:lstStyle/>
          <a:p>
            <a:pPr algn="ctr">
              <a:lnSpc>
                <a:spcPts val="5599"/>
              </a:lnSpc>
            </a:pPr>
            <a:r>
              <a:rPr lang="en-US" sz="3999" i="true">
                <a:solidFill>
                  <a:srgbClr val="010202"/>
                </a:solidFill>
                <a:latin typeface="Anton Italics"/>
                <a:ea typeface="Anton Italics"/>
                <a:cs typeface="Anton Italics"/>
                <a:sym typeface="Anton Italics"/>
              </a:rPr>
              <a:t>AI Builder</a:t>
            </a:r>
          </a:p>
        </p:txBody>
      </p:sp>
      <p:sp>
        <p:nvSpPr>
          <p:cNvPr name="TextBox 19" id="19"/>
          <p:cNvSpPr txBox="true"/>
          <p:nvPr/>
        </p:nvSpPr>
        <p:spPr>
          <a:xfrm rot="0">
            <a:off x="4900381" y="4232509"/>
            <a:ext cx="11893518" cy="5026301"/>
          </a:xfrm>
          <a:prstGeom prst="rect">
            <a:avLst/>
          </a:prstGeom>
        </p:spPr>
        <p:txBody>
          <a:bodyPr anchor="t" rtlCol="false" tIns="0" lIns="0" bIns="0" rIns="0">
            <a:spAutoFit/>
          </a:bodyPr>
          <a:lstStyle/>
          <a:p>
            <a:pPr algn="l">
              <a:lnSpc>
                <a:spcPts val="3309"/>
              </a:lnSpc>
            </a:pPr>
            <a:r>
              <a:rPr lang="en-US" sz="2364">
                <a:solidFill>
                  <a:srgbClr val="000000"/>
                </a:solidFill>
                <a:latin typeface="Glacial Indifference"/>
                <a:ea typeface="Glacial Indifference"/>
                <a:cs typeface="Glacial Indifference"/>
                <a:sym typeface="Glacial Indifference"/>
              </a:rPr>
              <a:t>As the AI Builder for the StudyMate project, my primary responsibility was to design and implement the chatbot logic using Botpress and Flowise. I focused on developing structured and modular conversation flows to support key features such as the Pomodoro study planner, motivational check-ins, academic Q&amp;A, and deadline reminders.</a:t>
            </a:r>
          </a:p>
          <a:p>
            <a:pPr algn="l">
              <a:lnSpc>
                <a:spcPts val="3309"/>
              </a:lnSpc>
            </a:pPr>
            <a:r>
              <a:rPr lang="en-US" sz="2364">
                <a:solidFill>
                  <a:srgbClr val="000000"/>
                </a:solidFill>
                <a:latin typeface="Glacial Indifference"/>
                <a:ea typeface="Glacial Indifference"/>
                <a:cs typeface="Glacial Indifference"/>
                <a:sym typeface="Glacial Indifference"/>
              </a:rPr>
              <a:t>I also worked on prompt design and optimization, ensuring that user interactions were clear, relevant, and helpful. In addition, I conducted multiple rounds of testing and refinement to improve response accuracy, usability, and overall user experience. This role required close collaboration with both the data curator and design team to align the chatbot’s content and functionality with the needs of our target audience.</a:t>
            </a:r>
          </a:p>
          <a:p>
            <a:pPr algn="l">
              <a:lnSpc>
                <a:spcPts val="3309"/>
              </a:lnSpc>
            </a:pPr>
            <a:r>
              <a:rPr lang="en-US" sz="2364">
                <a:solidFill>
                  <a:srgbClr val="000000"/>
                </a:solidFill>
                <a:latin typeface="Glacial Indifference"/>
                <a:ea typeface="Glacial Indifference"/>
                <a:cs typeface="Glacial Indifference"/>
                <a:sym typeface="Glacial Indifference"/>
              </a:rPr>
              <a:t>Through this role, I gained hands-on experience in prompt engineering, AI workflow design, and integrating AI tools into practical, student-focused solutions.</a:t>
            </a:r>
          </a:p>
          <a:p>
            <a:pPr algn="l">
              <a:lnSpc>
                <a:spcPts val="330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349724" y="6044670"/>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544629" y="3352055"/>
            <a:ext cx="5975331" cy="455295"/>
          </a:xfrm>
          <a:prstGeom prst="rect">
            <a:avLst/>
          </a:prstGeom>
        </p:spPr>
        <p:txBody>
          <a:bodyPr anchor="t" rtlCol="false" tIns="0" lIns="0" bIns="0" rIns="0">
            <a:spAutoFit/>
          </a:bodyPr>
          <a:lstStyle/>
          <a:p>
            <a:pPr algn="l" marL="0" indent="0" lvl="0">
              <a:lnSpc>
                <a:spcPts val="3090"/>
              </a:lnSpc>
            </a:pPr>
            <a:r>
              <a:rPr lang="en-US" sz="3000">
                <a:solidFill>
                  <a:srgbClr val="000000"/>
                </a:solidFill>
                <a:latin typeface="Aloja"/>
                <a:ea typeface="Aloja"/>
                <a:cs typeface="Aloja"/>
                <a:sym typeface="Aloja"/>
              </a:rPr>
              <a:t>Writer</a:t>
            </a:r>
          </a:p>
        </p:txBody>
      </p:sp>
      <p:sp>
        <p:nvSpPr>
          <p:cNvPr name="TextBox 5" id="5"/>
          <p:cNvSpPr txBox="true"/>
          <p:nvPr/>
        </p:nvSpPr>
        <p:spPr>
          <a:xfrm rot="0">
            <a:off x="15654953" y="1675885"/>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Freeform 6" id="6"/>
          <p:cNvSpPr/>
          <p:nvPr/>
        </p:nvSpPr>
        <p:spPr>
          <a:xfrm flipH="false" flipV="false" rot="0">
            <a:off x="6075354" y="-2736850"/>
            <a:ext cx="5550743" cy="4642898"/>
          </a:xfrm>
          <a:custGeom>
            <a:avLst/>
            <a:gdLst/>
            <a:ahLst/>
            <a:cxnLst/>
            <a:rect r="r" b="b" t="t" l="l"/>
            <a:pathLst>
              <a:path h="4642898" w="5550743">
                <a:moveTo>
                  <a:pt x="0" y="0"/>
                </a:moveTo>
                <a:lnTo>
                  <a:pt x="5550743" y="0"/>
                </a:lnTo>
                <a:lnTo>
                  <a:pt x="5550743" y="4642899"/>
                </a:lnTo>
                <a:lnTo>
                  <a:pt x="0" y="4642899"/>
                </a:lnTo>
                <a:lnTo>
                  <a:pt x="0" y="0"/>
                </a:lnTo>
                <a:close/>
              </a:path>
            </a:pathLst>
          </a:custGeom>
          <a:blipFill>
            <a:blip r:embed="rId4"/>
            <a:stretch>
              <a:fillRect l="0" t="-19553" r="0" b="0"/>
            </a:stretch>
          </a:blipFill>
        </p:spPr>
      </p:sp>
      <p:sp>
        <p:nvSpPr>
          <p:cNvPr name="TextBox 7" id="7"/>
          <p:cNvSpPr txBox="true"/>
          <p:nvPr/>
        </p:nvSpPr>
        <p:spPr>
          <a:xfrm rot="0">
            <a:off x="3544629" y="1622580"/>
            <a:ext cx="16743236" cy="652663"/>
          </a:xfrm>
          <a:prstGeom prst="rect">
            <a:avLst/>
          </a:prstGeom>
        </p:spPr>
        <p:txBody>
          <a:bodyPr anchor="t" rtlCol="false" tIns="0" lIns="0" bIns="0" rIns="0">
            <a:spAutoFit/>
          </a:bodyPr>
          <a:lstStyle/>
          <a:p>
            <a:pPr algn="l" marL="0" indent="0" lvl="0">
              <a:lnSpc>
                <a:spcPts val="4116"/>
              </a:lnSpc>
            </a:pPr>
            <a:r>
              <a:rPr lang="en-US" sz="4900">
                <a:solidFill>
                  <a:srgbClr val="000000"/>
                </a:solidFill>
                <a:latin typeface="Aloja"/>
                <a:ea typeface="Aloja"/>
                <a:cs typeface="Aloja"/>
                <a:sym typeface="Aloja"/>
              </a:rPr>
              <a:t>Danica</a:t>
            </a:r>
          </a:p>
        </p:txBody>
      </p:sp>
      <p:grpSp>
        <p:nvGrpSpPr>
          <p:cNvPr name="Group 8" id="8"/>
          <p:cNvGrpSpPr/>
          <p:nvPr/>
        </p:nvGrpSpPr>
        <p:grpSpPr>
          <a:xfrm rot="-5400000">
            <a:off x="4900381" y="8809234"/>
            <a:ext cx="963416" cy="9634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4495470" y="3679040"/>
            <a:ext cx="963416" cy="96341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5400000">
            <a:off x="6104082" y="8743950"/>
            <a:ext cx="428212" cy="42821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248689" y="-2248036"/>
            <a:ext cx="13780983" cy="13780983"/>
          </a:xfrm>
          <a:custGeom>
            <a:avLst/>
            <a:gdLst/>
            <a:ahLst/>
            <a:cxnLst/>
            <a:rect r="r" b="b" t="t" l="l"/>
            <a:pathLst>
              <a:path h="13780983" w="13780983">
                <a:moveTo>
                  <a:pt x="0" y="0"/>
                </a:moveTo>
                <a:lnTo>
                  <a:pt x="13780983" y="0"/>
                </a:lnTo>
                <a:lnTo>
                  <a:pt x="13780983" y="13780983"/>
                </a:lnTo>
                <a:lnTo>
                  <a:pt x="0" y="1378098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940581" y="-4229856"/>
            <a:ext cx="11050957" cy="14516856"/>
          </a:xfrm>
          <a:custGeom>
            <a:avLst/>
            <a:gdLst/>
            <a:ahLst/>
            <a:cxnLst/>
            <a:rect r="r" b="b" t="t" l="l"/>
            <a:pathLst>
              <a:path h="14516856" w="11050957">
                <a:moveTo>
                  <a:pt x="0" y="0"/>
                </a:moveTo>
                <a:lnTo>
                  <a:pt x="11050956" y="0"/>
                </a:lnTo>
                <a:lnTo>
                  <a:pt x="11050956" y="14516856"/>
                </a:lnTo>
                <a:lnTo>
                  <a:pt x="0" y="14516856"/>
                </a:lnTo>
                <a:lnTo>
                  <a:pt x="0" y="0"/>
                </a:lnTo>
                <a:close/>
              </a:path>
            </a:pathLst>
          </a:custGeom>
          <a:blipFill>
            <a:blip r:embed="rId7"/>
            <a:stretch>
              <a:fillRect l="0" t="0" r="0" b="0"/>
            </a:stretch>
          </a:blipFill>
        </p:spPr>
      </p:sp>
      <p:sp>
        <p:nvSpPr>
          <p:cNvPr name="TextBox 19" id="19"/>
          <p:cNvSpPr txBox="true"/>
          <p:nvPr/>
        </p:nvSpPr>
        <p:spPr>
          <a:xfrm rot="0">
            <a:off x="3112192" y="4113123"/>
            <a:ext cx="14529635" cy="43656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In this project, I took on the role of writer. My main responsibilities included drafting and refining key sections of the final report to ensure that our findings and insights were clearly communicated and professionally presented. I also played a central role in building the presentation slide deck, where I focused on both content development and visual consistency. As part of the QA process, I reviewed the entire deck to ensure accuracy, flow, and alignment with our report. In addition, I was in charge of documenting testing insights, which involved analyzing test outcomes and organizing them into clear, actionable summaries. Throughout the project, I made use of tools such as Microsoft Word for report writing, PowerPoint for slide development, and Canva for enhanced visuals. My goal was to maintain high standards in both written and visual deliverables while supporting the team in delivering a cohesive and impactful presentation.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378424" y="6518596"/>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54953" y="1675885"/>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Freeform 5" id="5"/>
          <p:cNvSpPr/>
          <p:nvPr/>
        </p:nvSpPr>
        <p:spPr>
          <a:xfrm flipH="false" flipV="false" rot="0">
            <a:off x="6075354" y="-2736850"/>
            <a:ext cx="5550743" cy="4642898"/>
          </a:xfrm>
          <a:custGeom>
            <a:avLst/>
            <a:gdLst/>
            <a:ahLst/>
            <a:cxnLst/>
            <a:rect r="r" b="b" t="t" l="l"/>
            <a:pathLst>
              <a:path h="4642898" w="5550743">
                <a:moveTo>
                  <a:pt x="0" y="0"/>
                </a:moveTo>
                <a:lnTo>
                  <a:pt x="5550743" y="0"/>
                </a:lnTo>
                <a:lnTo>
                  <a:pt x="5550743" y="4642899"/>
                </a:lnTo>
                <a:lnTo>
                  <a:pt x="0" y="4642899"/>
                </a:lnTo>
                <a:lnTo>
                  <a:pt x="0" y="0"/>
                </a:lnTo>
                <a:close/>
              </a:path>
            </a:pathLst>
          </a:custGeom>
          <a:blipFill>
            <a:blip r:embed="rId4"/>
            <a:stretch>
              <a:fillRect l="0" t="-19553" r="0" b="0"/>
            </a:stretch>
          </a:blipFill>
        </p:spPr>
      </p:sp>
      <p:grpSp>
        <p:nvGrpSpPr>
          <p:cNvPr name="Group 6" id="6"/>
          <p:cNvGrpSpPr/>
          <p:nvPr/>
        </p:nvGrpSpPr>
        <p:grpSpPr>
          <a:xfrm rot="-5400000">
            <a:off x="4900381" y="8809234"/>
            <a:ext cx="963416" cy="9634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11144389" y="1424341"/>
            <a:ext cx="963416" cy="963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6104082" y="8743950"/>
            <a:ext cx="428212" cy="4282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248689" y="-2248036"/>
            <a:ext cx="13780983" cy="13780983"/>
          </a:xfrm>
          <a:custGeom>
            <a:avLst/>
            <a:gdLst/>
            <a:ahLst/>
            <a:cxnLst/>
            <a:rect r="r" b="b" t="t" l="l"/>
            <a:pathLst>
              <a:path h="13780983" w="13780983">
                <a:moveTo>
                  <a:pt x="0" y="0"/>
                </a:moveTo>
                <a:lnTo>
                  <a:pt x="13780983" y="0"/>
                </a:lnTo>
                <a:lnTo>
                  <a:pt x="13780983" y="13780983"/>
                </a:lnTo>
                <a:lnTo>
                  <a:pt x="0" y="1378098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6" id="16">
            <a:hlinkClick r:id="rId8" action="ppaction://hlinksldjump"/>
          </p:cNvPr>
          <p:cNvSpPr/>
          <p:nvPr/>
        </p:nvSpPr>
        <p:spPr>
          <a:xfrm flipH="false" flipV="false" rot="0">
            <a:off x="0" y="2462833"/>
            <a:ext cx="4768771" cy="7824167"/>
          </a:xfrm>
          <a:custGeom>
            <a:avLst/>
            <a:gdLst/>
            <a:ahLst/>
            <a:cxnLst/>
            <a:rect r="r" b="b" t="t" l="l"/>
            <a:pathLst>
              <a:path h="7824167" w="4768771">
                <a:moveTo>
                  <a:pt x="0" y="0"/>
                </a:moveTo>
                <a:lnTo>
                  <a:pt x="4768771" y="0"/>
                </a:lnTo>
                <a:lnTo>
                  <a:pt x="4768771" y="7824167"/>
                </a:lnTo>
                <a:lnTo>
                  <a:pt x="0" y="7824167"/>
                </a:lnTo>
                <a:lnTo>
                  <a:pt x="0" y="0"/>
                </a:lnTo>
                <a:close/>
              </a:path>
            </a:pathLst>
          </a:custGeom>
          <a:blipFill>
            <a:blip r:embed="rId7"/>
            <a:stretch>
              <a:fillRect l="-8619" t="-55981" r="-52610" b="0"/>
            </a:stretch>
          </a:blipFill>
        </p:spPr>
      </p:sp>
      <p:sp>
        <p:nvSpPr>
          <p:cNvPr name="TextBox 17" id="17"/>
          <p:cNvSpPr txBox="true"/>
          <p:nvPr/>
        </p:nvSpPr>
        <p:spPr>
          <a:xfrm rot="0">
            <a:off x="3961356" y="2005412"/>
            <a:ext cx="5590429" cy="1595987"/>
          </a:xfrm>
          <a:prstGeom prst="rect">
            <a:avLst/>
          </a:prstGeom>
        </p:spPr>
        <p:txBody>
          <a:bodyPr anchor="t" rtlCol="false" tIns="0" lIns="0" bIns="0" rIns="0">
            <a:spAutoFit/>
          </a:bodyPr>
          <a:lstStyle/>
          <a:p>
            <a:pPr algn="ctr">
              <a:lnSpc>
                <a:spcPts val="13009"/>
              </a:lnSpc>
            </a:pPr>
            <a:r>
              <a:rPr lang="en-US" sz="9292" i="true">
                <a:solidFill>
                  <a:srgbClr val="284199"/>
                </a:solidFill>
                <a:latin typeface="Brush Script Italics"/>
                <a:ea typeface="Brush Script Italics"/>
                <a:cs typeface="Brush Script Italics"/>
                <a:sym typeface="Brush Script Italics"/>
              </a:rPr>
              <a:t>Durka</a:t>
            </a:r>
          </a:p>
        </p:txBody>
      </p:sp>
      <p:sp>
        <p:nvSpPr>
          <p:cNvPr name="TextBox 18" id="18"/>
          <p:cNvSpPr txBox="true"/>
          <p:nvPr/>
        </p:nvSpPr>
        <p:spPr>
          <a:xfrm rot="0">
            <a:off x="5120347" y="3815063"/>
            <a:ext cx="3272447" cy="620678"/>
          </a:xfrm>
          <a:prstGeom prst="rect">
            <a:avLst/>
          </a:prstGeom>
        </p:spPr>
        <p:txBody>
          <a:bodyPr anchor="t" rtlCol="false" tIns="0" lIns="0" bIns="0" rIns="0">
            <a:spAutoFit/>
          </a:bodyPr>
          <a:lstStyle/>
          <a:p>
            <a:pPr algn="ctr">
              <a:lnSpc>
                <a:spcPts val="5096"/>
              </a:lnSpc>
              <a:spcBef>
                <a:spcPct val="0"/>
              </a:spcBef>
            </a:pPr>
            <a:r>
              <a:rPr lang="en-US" sz="3640" i="true">
                <a:solidFill>
                  <a:srgbClr val="010202"/>
                </a:solidFill>
                <a:latin typeface="Anton Italics"/>
                <a:ea typeface="Anton Italics"/>
                <a:cs typeface="Anton Italics"/>
                <a:sym typeface="Anton Italics"/>
              </a:rPr>
              <a:t>Data Curator</a:t>
            </a:r>
          </a:p>
        </p:txBody>
      </p:sp>
      <p:sp>
        <p:nvSpPr>
          <p:cNvPr name="TextBox 19" id="19"/>
          <p:cNvSpPr txBox="true"/>
          <p:nvPr/>
        </p:nvSpPr>
        <p:spPr>
          <a:xfrm rot="0">
            <a:off x="5503968" y="4886319"/>
            <a:ext cx="11893518" cy="3349901"/>
          </a:xfrm>
          <a:prstGeom prst="rect">
            <a:avLst/>
          </a:prstGeom>
        </p:spPr>
        <p:txBody>
          <a:bodyPr anchor="t" rtlCol="false" tIns="0" lIns="0" bIns="0" rIns="0">
            <a:spAutoFit/>
          </a:bodyPr>
          <a:lstStyle/>
          <a:p>
            <a:pPr algn="l">
              <a:lnSpc>
                <a:spcPts val="3309"/>
              </a:lnSpc>
            </a:pPr>
            <a:r>
              <a:rPr lang="en-US" sz="2364">
                <a:solidFill>
                  <a:srgbClr val="000000"/>
                </a:solidFill>
                <a:latin typeface="Glacial Indifference"/>
                <a:ea typeface="Glacial Indifference"/>
                <a:cs typeface="Glacial Indifference"/>
                <a:sym typeface="Glacial Indifference"/>
              </a:rPr>
              <a:t>I am dedicated to leveraging technology to enhance students’ academic experience by addressing common challenges such as time management and study-related stress. In this project, I serve as the Data/RAG Lead, responsible for curating and structuring academic content into clear, concise question-and-answer formats that enable the AI chatbot to deliver accurate and relevant responses. Additionally, I contribute to testing the chatbot’s functionality and assist in developing visual materials for the final report and presentation. This role allows me to apply my skills in data management and AI integration to create an effective and supportive study tool for my peers.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378424" y="6518596"/>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54953" y="1675885"/>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Freeform 5" id="5"/>
          <p:cNvSpPr/>
          <p:nvPr/>
        </p:nvSpPr>
        <p:spPr>
          <a:xfrm flipH="false" flipV="false" rot="0">
            <a:off x="6075354" y="-2736850"/>
            <a:ext cx="5550743" cy="4642898"/>
          </a:xfrm>
          <a:custGeom>
            <a:avLst/>
            <a:gdLst/>
            <a:ahLst/>
            <a:cxnLst/>
            <a:rect r="r" b="b" t="t" l="l"/>
            <a:pathLst>
              <a:path h="4642898" w="5550743">
                <a:moveTo>
                  <a:pt x="0" y="0"/>
                </a:moveTo>
                <a:lnTo>
                  <a:pt x="5550743" y="0"/>
                </a:lnTo>
                <a:lnTo>
                  <a:pt x="5550743" y="4642899"/>
                </a:lnTo>
                <a:lnTo>
                  <a:pt x="0" y="4642899"/>
                </a:lnTo>
                <a:lnTo>
                  <a:pt x="0" y="0"/>
                </a:lnTo>
                <a:close/>
              </a:path>
            </a:pathLst>
          </a:custGeom>
          <a:blipFill>
            <a:blip r:embed="rId4"/>
            <a:stretch>
              <a:fillRect l="0" t="-19553" r="0" b="0"/>
            </a:stretch>
          </a:blipFill>
        </p:spPr>
      </p:sp>
      <p:grpSp>
        <p:nvGrpSpPr>
          <p:cNvPr name="Group 6" id="6"/>
          <p:cNvGrpSpPr/>
          <p:nvPr/>
        </p:nvGrpSpPr>
        <p:grpSpPr>
          <a:xfrm rot="-5400000">
            <a:off x="4900381" y="8809234"/>
            <a:ext cx="963416" cy="9634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11144389" y="1424341"/>
            <a:ext cx="963416" cy="9634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6104082" y="8743950"/>
            <a:ext cx="428212" cy="4282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248689" y="-2248036"/>
            <a:ext cx="13780983" cy="13780983"/>
          </a:xfrm>
          <a:custGeom>
            <a:avLst/>
            <a:gdLst/>
            <a:ahLst/>
            <a:cxnLst/>
            <a:rect r="r" b="b" t="t" l="l"/>
            <a:pathLst>
              <a:path h="13780983" w="13780983">
                <a:moveTo>
                  <a:pt x="0" y="0"/>
                </a:moveTo>
                <a:lnTo>
                  <a:pt x="13780983" y="0"/>
                </a:lnTo>
                <a:lnTo>
                  <a:pt x="13780983" y="13780983"/>
                </a:lnTo>
                <a:lnTo>
                  <a:pt x="0" y="1378098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3961356" y="2005412"/>
            <a:ext cx="5590429" cy="1595987"/>
          </a:xfrm>
          <a:prstGeom prst="rect">
            <a:avLst/>
          </a:prstGeom>
        </p:spPr>
        <p:txBody>
          <a:bodyPr anchor="t" rtlCol="false" tIns="0" lIns="0" bIns="0" rIns="0">
            <a:spAutoFit/>
          </a:bodyPr>
          <a:lstStyle/>
          <a:p>
            <a:pPr algn="ctr">
              <a:lnSpc>
                <a:spcPts val="13009"/>
              </a:lnSpc>
            </a:pPr>
            <a:r>
              <a:rPr lang="en-US" sz="9292" i="true">
                <a:solidFill>
                  <a:srgbClr val="284199"/>
                </a:solidFill>
                <a:latin typeface="Brush Script Italics"/>
                <a:ea typeface="Brush Script Italics"/>
                <a:cs typeface="Brush Script Italics"/>
                <a:sym typeface="Brush Script Italics"/>
              </a:rPr>
              <a:t>Pei Xuan</a:t>
            </a:r>
          </a:p>
        </p:txBody>
      </p:sp>
      <p:sp>
        <p:nvSpPr>
          <p:cNvPr name="TextBox 17" id="17"/>
          <p:cNvSpPr txBox="true"/>
          <p:nvPr/>
        </p:nvSpPr>
        <p:spPr>
          <a:xfrm rot="0">
            <a:off x="5120347" y="3815063"/>
            <a:ext cx="3272447" cy="620678"/>
          </a:xfrm>
          <a:prstGeom prst="rect">
            <a:avLst/>
          </a:prstGeom>
        </p:spPr>
        <p:txBody>
          <a:bodyPr anchor="t" rtlCol="false" tIns="0" lIns="0" bIns="0" rIns="0">
            <a:spAutoFit/>
          </a:bodyPr>
          <a:lstStyle/>
          <a:p>
            <a:pPr algn="ctr">
              <a:lnSpc>
                <a:spcPts val="5096"/>
              </a:lnSpc>
              <a:spcBef>
                <a:spcPct val="0"/>
              </a:spcBef>
            </a:pPr>
            <a:r>
              <a:rPr lang="en-US" sz="3640" i="true">
                <a:solidFill>
                  <a:srgbClr val="010202"/>
                </a:solidFill>
                <a:latin typeface="Anton Italics"/>
                <a:ea typeface="Anton Italics"/>
                <a:cs typeface="Anton Italics"/>
                <a:sym typeface="Anton Italics"/>
              </a:rPr>
              <a:t>Coordinator</a:t>
            </a:r>
          </a:p>
        </p:txBody>
      </p:sp>
      <p:sp>
        <p:nvSpPr>
          <p:cNvPr name="Freeform 18" id="18">
            <a:hlinkClick r:id="rId8" action="ppaction://hlinksldjump"/>
          </p:cNvPr>
          <p:cNvSpPr/>
          <p:nvPr/>
        </p:nvSpPr>
        <p:spPr>
          <a:xfrm flipH="false" flipV="false" rot="0">
            <a:off x="-873048" y="2595978"/>
            <a:ext cx="5535303" cy="7691022"/>
          </a:xfrm>
          <a:custGeom>
            <a:avLst/>
            <a:gdLst/>
            <a:ahLst/>
            <a:cxnLst/>
            <a:rect r="r" b="b" t="t" l="l"/>
            <a:pathLst>
              <a:path h="7691022" w="5535303">
                <a:moveTo>
                  <a:pt x="0" y="0"/>
                </a:moveTo>
                <a:lnTo>
                  <a:pt x="5535304" y="0"/>
                </a:lnTo>
                <a:lnTo>
                  <a:pt x="5535304" y="7691022"/>
                </a:lnTo>
                <a:lnTo>
                  <a:pt x="0" y="7691022"/>
                </a:lnTo>
                <a:lnTo>
                  <a:pt x="0" y="0"/>
                </a:lnTo>
                <a:close/>
              </a:path>
            </a:pathLst>
          </a:custGeom>
          <a:blipFill>
            <a:blip r:embed="rId7"/>
            <a:stretch>
              <a:fillRect l="-1409" t="0" r="-1409" b="0"/>
            </a:stretch>
          </a:blipFill>
        </p:spPr>
      </p:sp>
      <p:sp>
        <p:nvSpPr>
          <p:cNvPr name="TextBox 19" id="19"/>
          <p:cNvSpPr txBox="true"/>
          <p:nvPr/>
        </p:nvSpPr>
        <p:spPr>
          <a:xfrm rot="0">
            <a:off x="5503968" y="4654815"/>
            <a:ext cx="11893518" cy="4607201"/>
          </a:xfrm>
          <a:prstGeom prst="rect">
            <a:avLst/>
          </a:prstGeom>
        </p:spPr>
        <p:txBody>
          <a:bodyPr anchor="t" rtlCol="false" tIns="0" lIns="0" bIns="0" rIns="0">
            <a:spAutoFit/>
          </a:bodyPr>
          <a:lstStyle/>
          <a:p>
            <a:pPr algn="l">
              <a:lnSpc>
                <a:spcPts val="3309"/>
              </a:lnSpc>
            </a:pPr>
            <a:r>
              <a:rPr lang="en-US" sz="2364">
                <a:solidFill>
                  <a:srgbClr val="000000"/>
                </a:solidFill>
                <a:latin typeface="Glacial Indifference"/>
                <a:ea typeface="Glacial Indifference"/>
                <a:cs typeface="Glacial Indifference"/>
                <a:sym typeface="Glacial Indifference"/>
              </a:rPr>
              <a:t>In this project, I serve as the Coordinator, responsible for overseeing the overall workflow, ensuring timely task completion, and maintaining clear communication within the team. My role involves organizing project documentation, consolidating contributions from all members, and ensuring alignment across different task areas.</a:t>
            </a:r>
          </a:p>
          <a:p>
            <a:pPr algn="l">
              <a:lnSpc>
                <a:spcPts val="3309"/>
              </a:lnSpc>
            </a:pPr>
            <a:r>
              <a:rPr lang="en-US" sz="2364">
                <a:solidFill>
                  <a:srgbClr val="000000"/>
                </a:solidFill>
                <a:latin typeface="Glacial Indifference"/>
                <a:ea typeface="Glacial Indifference"/>
                <a:cs typeface="Glacial Indifference"/>
                <a:sym typeface="Glacial Indifference"/>
              </a:rPr>
              <a:t>I am primarily responsible for developing and structuring the project’s webpage, ensuring that it clearly communicates our objectives, features, and outcomes in a user-friendly manner. In addition, I actively contribute to building the chatbot by supporting its content development and refining its interaction flow. </a:t>
            </a:r>
          </a:p>
          <a:p>
            <a:pPr algn="l">
              <a:lnSpc>
                <a:spcPts val="3309"/>
              </a:lnSpc>
            </a:pPr>
            <a:r>
              <a:rPr lang="en-US" sz="2364">
                <a:solidFill>
                  <a:srgbClr val="000000"/>
                </a:solidFill>
                <a:latin typeface="Glacial Indifference"/>
                <a:ea typeface="Glacial Indifference"/>
                <a:cs typeface="Glacial Indifference"/>
                <a:sym typeface="Glacial Indifference"/>
              </a:rPr>
              <a:t>This role allows me to apply my strengths in web development, user experience, and communication to contribute meaningfully to the project’s success.</a:t>
            </a:r>
          </a:p>
          <a:p>
            <a:pPr algn="l">
              <a:lnSpc>
                <a:spcPts val="330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349724" y="6044670"/>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648272" y="4927297"/>
            <a:ext cx="9328906" cy="3479800"/>
          </a:xfrm>
          <a:prstGeom prst="rect">
            <a:avLst/>
          </a:prstGeom>
        </p:spPr>
        <p:txBody>
          <a:bodyPr anchor="t" rtlCol="false" tIns="0" lIns="0" bIns="0" rIns="0">
            <a:spAutoFit/>
          </a:bodyPr>
          <a:lstStyle/>
          <a:p>
            <a:pPr algn="ctr">
              <a:lnSpc>
                <a:spcPts val="3499"/>
              </a:lnSpc>
            </a:pPr>
            <a:r>
              <a:rPr lang="en-US" sz="2499">
                <a:solidFill>
                  <a:srgbClr val="000000"/>
                </a:solidFill>
                <a:latin typeface="Playfair Display"/>
                <a:ea typeface="Playfair Display"/>
                <a:cs typeface="Playfair Display"/>
                <a:sym typeface="Playfair Display"/>
              </a:rPr>
              <a:t>As part of the team, I am responsible for leading the development of StudyMate’s visual branding and overseeing tool integration and testing. This includes designing the platform’s logo, UI mockups, and explainer graphics using tools such as Canva. I work closely with the team to ensure that the visual identity aligns with our overall goals and that all integrated tools function smoothly throughout the development process.</a:t>
            </a:r>
          </a:p>
          <a:p>
            <a:pPr algn="ctr" marL="0" indent="0" lvl="0">
              <a:lnSpc>
                <a:spcPts val="3499"/>
              </a:lnSpc>
              <a:spcBef>
                <a:spcPct val="0"/>
              </a:spcBef>
            </a:pPr>
          </a:p>
        </p:txBody>
      </p:sp>
      <p:sp>
        <p:nvSpPr>
          <p:cNvPr name="TextBox 5" id="5"/>
          <p:cNvSpPr txBox="true"/>
          <p:nvPr/>
        </p:nvSpPr>
        <p:spPr>
          <a:xfrm rot="0">
            <a:off x="6318188" y="4088462"/>
            <a:ext cx="4005077" cy="543559"/>
          </a:xfrm>
          <a:prstGeom prst="rect">
            <a:avLst/>
          </a:prstGeom>
        </p:spPr>
        <p:txBody>
          <a:bodyPr anchor="t" rtlCol="false" tIns="0" lIns="0" bIns="0" rIns="0">
            <a:spAutoFit/>
          </a:bodyPr>
          <a:lstStyle/>
          <a:p>
            <a:pPr algn="l" marL="0" indent="0" lvl="0">
              <a:lnSpc>
                <a:spcPts val="4119"/>
              </a:lnSpc>
            </a:pPr>
            <a:r>
              <a:rPr lang="en-US" sz="3999">
                <a:solidFill>
                  <a:srgbClr val="000000"/>
                </a:solidFill>
                <a:latin typeface="Gagalin"/>
                <a:ea typeface="Gagalin"/>
                <a:cs typeface="Gagalin"/>
                <a:sym typeface="Gagalin"/>
              </a:rPr>
              <a:t>Designer</a:t>
            </a:r>
          </a:p>
        </p:txBody>
      </p:sp>
      <p:sp>
        <p:nvSpPr>
          <p:cNvPr name="TextBox 6" id="6"/>
          <p:cNvSpPr txBox="true"/>
          <p:nvPr/>
        </p:nvSpPr>
        <p:spPr>
          <a:xfrm rot="0">
            <a:off x="15654953" y="1675885"/>
            <a:ext cx="1742533" cy="920094"/>
          </a:xfrm>
          <a:prstGeom prst="rect">
            <a:avLst/>
          </a:prstGeom>
        </p:spPr>
        <p:txBody>
          <a:bodyPr anchor="t" rtlCol="false" tIns="0" lIns="0" bIns="0" rIns="0">
            <a:spAutoFit/>
          </a:bodyPr>
          <a:lstStyle/>
          <a:p>
            <a:pPr algn="ctr" marL="0" indent="0" lvl="0">
              <a:lnSpc>
                <a:spcPts val="6180"/>
              </a:lnSpc>
            </a:pPr>
            <a:r>
              <a:rPr lang="en-US" sz="6000">
                <a:solidFill>
                  <a:srgbClr val="FFFFFF"/>
                </a:solidFill>
                <a:latin typeface="Aloja"/>
                <a:ea typeface="Aloja"/>
                <a:cs typeface="Aloja"/>
                <a:sym typeface="Aloja"/>
              </a:rPr>
              <a:t>1</a:t>
            </a:r>
          </a:p>
        </p:txBody>
      </p:sp>
      <p:sp>
        <p:nvSpPr>
          <p:cNvPr name="Freeform 7" id="7"/>
          <p:cNvSpPr/>
          <p:nvPr/>
        </p:nvSpPr>
        <p:spPr>
          <a:xfrm flipH="false" flipV="false" rot="0">
            <a:off x="6075354" y="-2736850"/>
            <a:ext cx="5550743" cy="4642898"/>
          </a:xfrm>
          <a:custGeom>
            <a:avLst/>
            <a:gdLst/>
            <a:ahLst/>
            <a:cxnLst/>
            <a:rect r="r" b="b" t="t" l="l"/>
            <a:pathLst>
              <a:path h="4642898" w="5550743">
                <a:moveTo>
                  <a:pt x="0" y="0"/>
                </a:moveTo>
                <a:lnTo>
                  <a:pt x="5550743" y="0"/>
                </a:lnTo>
                <a:lnTo>
                  <a:pt x="5550743" y="4642899"/>
                </a:lnTo>
                <a:lnTo>
                  <a:pt x="0" y="4642899"/>
                </a:lnTo>
                <a:lnTo>
                  <a:pt x="0" y="0"/>
                </a:lnTo>
                <a:close/>
              </a:path>
            </a:pathLst>
          </a:custGeom>
          <a:blipFill>
            <a:blip r:embed="rId4"/>
            <a:stretch>
              <a:fillRect l="0" t="-19553" r="0" b="0"/>
            </a:stretch>
          </a:blipFill>
        </p:spPr>
      </p:sp>
      <p:grpSp>
        <p:nvGrpSpPr>
          <p:cNvPr name="Group 8" id="8"/>
          <p:cNvGrpSpPr/>
          <p:nvPr/>
        </p:nvGrpSpPr>
        <p:grpSpPr>
          <a:xfrm rot="-5400000">
            <a:off x="4900381" y="8809234"/>
            <a:ext cx="963416" cy="9634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6104082" y="8743950"/>
            <a:ext cx="428212" cy="4282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917187" y="-2323815"/>
            <a:ext cx="13780983" cy="13780983"/>
          </a:xfrm>
          <a:custGeom>
            <a:avLst/>
            <a:gdLst/>
            <a:ahLst/>
            <a:cxnLst/>
            <a:rect r="r" b="b" t="t" l="l"/>
            <a:pathLst>
              <a:path h="13780983" w="13780983">
                <a:moveTo>
                  <a:pt x="0" y="0"/>
                </a:moveTo>
                <a:lnTo>
                  <a:pt x="13780983" y="0"/>
                </a:lnTo>
                <a:lnTo>
                  <a:pt x="13780983" y="13780983"/>
                </a:lnTo>
                <a:lnTo>
                  <a:pt x="0" y="1378098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359539" y="2815053"/>
            <a:ext cx="3431630" cy="737702"/>
          </a:xfrm>
          <a:prstGeom prst="rect">
            <a:avLst/>
          </a:prstGeom>
        </p:spPr>
        <p:txBody>
          <a:bodyPr anchor="t" rtlCol="false" tIns="0" lIns="0" bIns="0" rIns="0">
            <a:spAutoFit/>
          </a:bodyPr>
          <a:lstStyle/>
          <a:p>
            <a:pPr algn="l" marL="0" indent="0" lvl="0">
              <a:lnSpc>
                <a:spcPts val="5333"/>
              </a:lnSpc>
            </a:pPr>
            <a:r>
              <a:rPr lang="en-US" sz="6349" i="true">
                <a:solidFill>
                  <a:srgbClr val="284199"/>
                </a:solidFill>
                <a:latin typeface="Brush Script Italics"/>
                <a:ea typeface="Brush Script Italics"/>
                <a:cs typeface="Brush Script Italics"/>
                <a:sym typeface="Brush Script Italics"/>
              </a:rPr>
              <a:t>Adel Cheng</a:t>
            </a:r>
          </a:p>
        </p:txBody>
      </p:sp>
      <p:sp>
        <p:nvSpPr>
          <p:cNvPr name="Freeform 16" id="16"/>
          <p:cNvSpPr/>
          <p:nvPr/>
        </p:nvSpPr>
        <p:spPr>
          <a:xfrm flipH="false" flipV="false" rot="0">
            <a:off x="239712" y="2774577"/>
            <a:ext cx="4747595" cy="7512423"/>
          </a:xfrm>
          <a:custGeom>
            <a:avLst/>
            <a:gdLst/>
            <a:ahLst/>
            <a:cxnLst/>
            <a:rect r="r" b="b" t="t" l="l"/>
            <a:pathLst>
              <a:path h="7512423" w="4747595">
                <a:moveTo>
                  <a:pt x="0" y="0"/>
                </a:moveTo>
                <a:lnTo>
                  <a:pt x="4747595" y="0"/>
                </a:lnTo>
                <a:lnTo>
                  <a:pt x="4747595" y="7512423"/>
                </a:lnTo>
                <a:lnTo>
                  <a:pt x="0" y="7512423"/>
                </a:lnTo>
                <a:lnTo>
                  <a:pt x="0" y="0"/>
                </a:lnTo>
                <a:close/>
              </a:path>
            </a:pathLst>
          </a:custGeom>
          <a:blipFill>
            <a:blip r:embed="rId7"/>
            <a:stretch>
              <a:fillRect l="-46222" t="-64785" r="-4934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5279" y="-6854389"/>
            <a:ext cx="9908664" cy="9450388"/>
          </a:xfrm>
          <a:custGeom>
            <a:avLst/>
            <a:gdLst/>
            <a:ahLst/>
            <a:cxnLst/>
            <a:rect r="r" b="b" t="t" l="l"/>
            <a:pathLst>
              <a:path h="9450388" w="9908664">
                <a:moveTo>
                  <a:pt x="0" y="0"/>
                </a:moveTo>
                <a:lnTo>
                  <a:pt x="9908664" y="0"/>
                </a:lnTo>
                <a:lnTo>
                  <a:pt x="9908664" y="9450389"/>
                </a:lnTo>
                <a:lnTo>
                  <a:pt x="0" y="9450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45939" y="9300024"/>
            <a:ext cx="1728723" cy="17287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4825388" cy="10287000"/>
            <a:chOff x="0" y="0"/>
            <a:chExt cx="1270884" cy="2709333"/>
          </a:xfrm>
        </p:grpSpPr>
        <p:sp>
          <p:nvSpPr>
            <p:cNvPr name="Freeform 7" id="7"/>
            <p:cNvSpPr/>
            <p:nvPr/>
          </p:nvSpPr>
          <p:spPr>
            <a:xfrm flipH="false" flipV="false" rot="0">
              <a:off x="0" y="0"/>
              <a:ext cx="1270884" cy="2709333"/>
            </a:xfrm>
            <a:custGeom>
              <a:avLst/>
              <a:gdLst/>
              <a:ahLst/>
              <a:cxnLst/>
              <a:rect r="r" b="b" t="t" l="l"/>
              <a:pathLst>
                <a:path h="2709333" w="1270884">
                  <a:moveTo>
                    <a:pt x="0" y="0"/>
                  </a:moveTo>
                  <a:lnTo>
                    <a:pt x="1270884" y="0"/>
                  </a:lnTo>
                  <a:lnTo>
                    <a:pt x="1270884" y="2709333"/>
                  </a:lnTo>
                  <a:lnTo>
                    <a:pt x="0" y="2709333"/>
                  </a:lnTo>
                  <a:close/>
                </a:path>
              </a:pathLst>
            </a:custGeom>
            <a:solidFill>
              <a:srgbClr val="36B7F8"/>
            </a:solidFill>
          </p:spPr>
        </p:sp>
        <p:sp>
          <p:nvSpPr>
            <p:cNvPr name="TextBox 8" id="8"/>
            <p:cNvSpPr txBox="true"/>
            <p:nvPr/>
          </p:nvSpPr>
          <p:spPr>
            <a:xfrm>
              <a:off x="0" y="-38100"/>
              <a:ext cx="1270884"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034398"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963416" cy="9634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0488" y="1203702"/>
            <a:ext cx="428212" cy="4282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167090" y="8776592"/>
            <a:ext cx="677884" cy="6778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5400000">
            <a:off x="-818023" y="5998878"/>
            <a:ext cx="5447678" cy="7312320"/>
          </a:xfrm>
          <a:custGeom>
            <a:avLst/>
            <a:gdLst/>
            <a:ahLst/>
            <a:cxnLst/>
            <a:rect r="r" b="b" t="t" l="l"/>
            <a:pathLst>
              <a:path h="7312320" w="5447678">
                <a:moveTo>
                  <a:pt x="5447678" y="0"/>
                </a:moveTo>
                <a:lnTo>
                  <a:pt x="0" y="0"/>
                </a:lnTo>
                <a:lnTo>
                  <a:pt x="0" y="7312319"/>
                </a:lnTo>
                <a:lnTo>
                  <a:pt x="5447678" y="7312319"/>
                </a:lnTo>
                <a:lnTo>
                  <a:pt x="544767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true" flipV="false" rot="-5400000">
            <a:off x="13189278" y="5616935"/>
            <a:ext cx="5773807" cy="7750076"/>
          </a:xfrm>
          <a:custGeom>
            <a:avLst/>
            <a:gdLst/>
            <a:ahLst/>
            <a:cxnLst/>
            <a:rect r="r" b="b" t="t" l="l"/>
            <a:pathLst>
              <a:path h="7750076" w="5773807">
                <a:moveTo>
                  <a:pt x="5773807" y="0"/>
                </a:moveTo>
                <a:lnTo>
                  <a:pt x="0" y="0"/>
                </a:lnTo>
                <a:lnTo>
                  <a:pt x="0" y="7750076"/>
                </a:lnTo>
                <a:lnTo>
                  <a:pt x="5773807" y="7750076"/>
                </a:lnTo>
                <a:lnTo>
                  <a:pt x="577380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true" rot="0">
            <a:off x="3844974" y="5764869"/>
            <a:ext cx="13081734" cy="1362681"/>
          </a:xfrm>
          <a:custGeom>
            <a:avLst/>
            <a:gdLst/>
            <a:ahLst/>
            <a:cxnLst/>
            <a:rect r="r" b="b" t="t" l="l"/>
            <a:pathLst>
              <a:path h="1362681" w="13081734">
                <a:moveTo>
                  <a:pt x="0" y="1362680"/>
                </a:moveTo>
                <a:lnTo>
                  <a:pt x="13081734" y="1362680"/>
                </a:lnTo>
                <a:lnTo>
                  <a:pt x="13081734" y="0"/>
                </a:lnTo>
                <a:lnTo>
                  <a:pt x="0" y="0"/>
                </a:lnTo>
                <a:lnTo>
                  <a:pt x="0" y="136268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2413991" y="1391960"/>
            <a:ext cx="1742533" cy="1497489"/>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24" id="24"/>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5094067" y="6672254"/>
            <a:ext cx="8099865" cy="455295"/>
          </a:xfrm>
          <a:prstGeom prst="rect">
            <a:avLst/>
          </a:prstGeom>
        </p:spPr>
        <p:txBody>
          <a:bodyPr anchor="t" rtlCol="false" tIns="0" lIns="0" bIns="0" rIns="0">
            <a:spAutoFit/>
          </a:bodyPr>
          <a:lstStyle/>
          <a:p>
            <a:pPr algn="l" marL="0" indent="0" lvl="0">
              <a:lnSpc>
                <a:spcPts val="3090"/>
              </a:lnSpc>
            </a:pPr>
            <a:r>
              <a:rPr lang="en-US" sz="3000">
                <a:solidFill>
                  <a:srgbClr val="000000"/>
                </a:solidFill>
                <a:latin typeface="Aloja"/>
                <a:ea typeface="Aloja"/>
                <a:cs typeface="Aloja"/>
                <a:sym typeface="Aloja"/>
              </a:rPr>
              <a:t>Introduction to our project.</a:t>
            </a:r>
          </a:p>
        </p:txBody>
      </p:sp>
      <p:sp>
        <p:nvSpPr>
          <p:cNvPr name="TextBox 26" id="26"/>
          <p:cNvSpPr txBox="true"/>
          <p:nvPr/>
        </p:nvSpPr>
        <p:spPr>
          <a:xfrm rot="0">
            <a:off x="2413991" y="1675885"/>
            <a:ext cx="1742533" cy="920115"/>
          </a:xfrm>
          <a:prstGeom prst="rect">
            <a:avLst/>
          </a:prstGeom>
        </p:spPr>
        <p:txBody>
          <a:bodyPr anchor="t" rtlCol="false" tIns="0" lIns="0" bIns="0" rIns="0">
            <a:spAutoFit/>
          </a:bodyPr>
          <a:lstStyle/>
          <a:p>
            <a:pPr algn="ctr" marL="0" indent="0" lvl="0">
              <a:lnSpc>
                <a:spcPts val="6180"/>
              </a:lnSpc>
            </a:pPr>
            <a:r>
              <a:rPr lang="en-US" sz="6000">
                <a:solidFill>
                  <a:srgbClr val="36B7F8"/>
                </a:solidFill>
                <a:latin typeface="Aloja"/>
                <a:ea typeface="Aloja"/>
                <a:cs typeface="Aloja"/>
                <a:sym typeface="Aloja"/>
              </a:rPr>
              <a:t>2</a:t>
            </a:r>
          </a:p>
        </p:txBody>
      </p:sp>
      <p:sp>
        <p:nvSpPr>
          <p:cNvPr name="TextBox 27" id="27"/>
          <p:cNvSpPr txBox="true"/>
          <p:nvPr/>
        </p:nvSpPr>
        <p:spPr>
          <a:xfrm rot="0">
            <a:off x="5061453" y="2725605"/>
            <a:ext cx="10074657" cy="3222626"/>
          </a:xfrm>
          <a:prstGeom prst="rect">
            <a:avLst/>
          </a:prstGeom>
        </p:spPr>
        <p:txBody>
          <a:bodyPr anchor="t" rtlCol="false" tIns="0" lIns="0" bIns="0" rIns="0">
            <a:spAutoFit/>
          </a:bodyPr>
          <a:lstStyle/>
          <a:p>
            <a:pPr algn="l" marL="0" indent="0" lvl="0">
              <a:lnSpc>
                <a:spcPts val="8000"/>
              </a:lnSpc>
            </a:pPr>
            <a:r>
              <a:rPr lang="en-US" sz="8000">
                <a:solidFill>
                  <a:srgbClr val="000000"/>
                </a:solidFill>
                <a:latin typeface="Aloja"/>
                <a:ea typeface="Aloja"/>
                <a:cs typeface="Aloja"/>
                <a:sym typeface="Aloja"/>
              </a:rPr>
              <a:t>Problem definition, Solution &amp; Target audience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92923" y="0"/>
            <a:ext cx="10785845" cy="10287000"/>
          </a:xfrm>
          <a:custGeom>
            <a:avLst/>
            <a:gdLst/>
            <a:ahLst/>
            <a:cxnLst/>
            <a:rect r="r" b="b" t="t" l="l"/>
            <a:pathLst>
              <a:path h="10287000" w="10785845">
                <a:moveTo>
                  <a:pt x="0" y="0"/>
                </a:moveTo>
                <a:lnTo>
                  <a:pt x="10785846" y="0"/>
                </a:lnTo>
                <a:lnTo>
                  <a:pt x="1078584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97215" y="5825069"/>
            <a:ext cx="5899867" cy="7919285"/>
          </a:xfrm>
          <a:custGeom>
            <a:avLst/>
            <a:gdLst/>
            <a:ahLst/>
            <a:cxnLst/>
            <a:rect r="r" b="b" t="t" l="l"/>
            <a:pathLst>
              <a:path h="7919285" w="5899867">
                <a:moveTo>
                  <a:pt x="0" y="0"/>
                </a:moveTo>
                <a:lnTo>
                  <a:pt x="5899867" y="0"/>
                </a:lnTo>
                <a:lnTo>
                  <a:pt x="5899867" y="7919285"/>
                </a:lnTo>
                <a:lnTo>
                  <a:pt x="0" y="791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027244" y="-4567230"/>
            <a:ext cx="5899867" cy="7919285"/>
          </a:xfrm>
          <a:custGeom>
            <a:avLst/>
            <a:gdLst/>
            <a:ahLst/>
            <a:cxnLst/>
            <a:rect r="r" b="b" t="t" l="l"/>
            <a:pathLst>
              <a:path h="7919285" w="5899867">
                <a:moveTo>
                  <a:pt x="0" y="0"/>
                </a:moveTo>
                <a:lnTo>
                  <a:pt x="5899868" y="0"/>
                </a:lnTo>
                <a:lnTo>
                  <a:pt x="5899868" y="7919285"/>
                </a:lnTo>
                <a:lnTo>
                  <a:pt x="0" y="791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262988" y="4387778"/>
            <a:ext cx="13524234" cy="1408774"/>
          </a:xfrm>
          <a:custGeom>
            <a:avLst/>
            <a:gdLst/>
            <a:ahLst/>
            <a:cxnLst/>
            <a:rect r="r" b="b" t="t" l="l"/>
            <a:pathLst>
              <a:path h="1408774" w="13524234">
                <a:moveTo>
                  <a:pt x="0" y="1408775"/>
                </a:moveTo>
                <a:lnTo>
                  <a:pt x="13524234" y="1408775"/>
                </a:lnTo>
                <a:lnTo>
                  <a:pt x="13524234" y="0"/>
                </a:lnTo>
                <a:lnTo>
                  <a:pt x="0" y="0"/>
                </a:lnTo>
                <a:lnTo>
                  <a:pt x="0" y="1408775"/>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654953" y="1391960"/>
            <a:ext cx="1742533" cy="1497489"/>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B4D8"/>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001315" y="9623093"/>
            <a:ext cx="3023790" cy="30237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29189" y="-363803"/>
            <a:ext cx="963416" cy="9634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963696" y="8776592"/>
            <a:ext cx="963416" cy="9634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429677" y="839899"/>
            <a:ext cx="428212" cy="42821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ED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8880602" y="-4140554"/>
            <a:ext cx="18568108" cy="18568108"/>
          </a:xfrm>
          <a:custGeom>
            <a:avLst/>
            <a:gdLst/>
            <a:ahLst/>
            <a:cxnLst/>
            <a:rect r="r" b="b" t="t" l="l"/>
            <a:pathLst>
              <a:path h="18568108" w="18568108">
                <a:moveTo>
                  <a:pt x="0" y="0"/>
                </a:moveTo>
                <a:lnTo>
                  <a:pt x="18568108" y="0"/>
                </a:lnTo>
                <a:lnTo>
                  <a:pt x="18568108" y="18568108"/>
                </a:lnTo>
                <a:lnTo>
                  <a:pt x="0" y="18568108"/>
                </a:lnTo>
                <a:lnTo>
                  <a:pt x="0" y="0"/>
                </a:lnTo>
                <a:close/>
              </a:path>
            </a:pathLst>
          </a:custGeom>
          <a:blipFill>
            <a:blip r:embed="rId8">
              <a:alphaModFix amt="6999"/>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5829189" y="5112658"/>
            <a:ext cx="9320039" cy="3642360"/>
          </a:xfrm>
          <a:prstGeom prst="rect">
            <a:avLst/>
          </a:prstGeom>
        </p:spPr>
        <p:txBody>
          <a:bodyPr anchor="t" rtlCol="false" tIns="0" lIns="0" bIns="0" rIns="0">
            <a:spAutoFit/>
          </a:bodyPr>
          <a:lstStyle/>
          <a:p>
            <a:pPr algn="l" marL="0" indent="0" lvl="0">
              <a:lnSpc>
                <a:spcPts val="3600"/>
              </a:lnSpc>
            </a:pPr>
            <a:r>
              <a:rPr lang="en-US" sz="2400">
                <a:solidFill>
                  <a:srgbClr val="000000"/>
                </a:solidFill>
                <a:latin typeface="Playfair Display"/>
                <a:ea typeface="Playfair Display"/>
                <a:cs typeface="Playfair Display"/>
                <a:sym typeface="Playfair Display"/>
              </a:rPr>
              <a:t>Today’s students often feel overwhelmed by the sheer amount of information they’re required to absorb and retain across multiple subjects. Outside of scheduled lessons or tutoring sessions, access to academic support is limited. Many lack the time or resources to hire private tutors, and traditional study methods can be inefficient. The challenge is clear: students need quick, reliable, and accessible help, especially during late-night study sessions.</a:t>
            </a:r>
          </a:p>
          <a:p>
            <a:pPr algn="l" marL="0" indent="0" lvl="0">
              <a:lnSpc>
                <a:spcPts val="3600"/>
              </a:lnSpc>
            </a:pPr>
          </a:p>
        </p:txBody>
      </p:sp>
      <p:sp>
        <p:nvSpPr>
          <p:cNvPr name="TextBox 23" id="23"/>
          <p:cNvSpPr txBox="true"/>
          <p:nvPr/>
        </p:nvSpPr>
        <p:spPr>
          <a:xfrm rot="0">
            <a:off x="6075354" y="3307642"/>
            <a:ext cx="7224304" cy="1080136"/>
          </a:xfrm>
          <a:prstGeom prst="rect">
            <a:avLst/>
          </a:prstGeom>
        </p:spPr>
        <p:txBody>
          <a:bodyPr anchor="t" rtlCol="false" tIns="0" lIns="0" bIns="0" rIns="0">
            <a:spAutoFit/>
          </a:bodyPr>
          <a:lstStyle/>
          <a:p>
            <a:pPr algn="l" marL="0" indent="0" lvl="0">
              <a:lnSpc>
                <a:spcPts val="6720"/>
              </a:lnSpc>
            </a:pPr>
            <a:r>
              <a:rPr lang="en-US" sz="8000">
                <a:solidFill>
                  <a:srgbClr val="000000"/>
                </a:solidFill>
                <a:latin typeface="Aloja"/>
                <a:ea typeface="Aloja"/>
                <a:cs typeface="Aloja"/>
                <a:sym typeface="Aloja"/>
              </a:rPr>
              <a:t>The Problem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DAGr5G26h_M</dc:identifier>
  <dcterms:modified xsi:type="dcterms:W3CDTF">2011-08-01T06:04:30Z</dcterms:modified>
  <cp:revision>1</cp:revision>
  <dc:title>C240 Final Assessment - Team Penguin</dc:title>
</cp:coreProperties>
</file>